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8"/>
  </p:notesMasterIdLst>
  <p:sldIdLst>
    <p:sldId id="257" r:id="rId2"/>
    <p:sldId id="258" r:id="rId3"/>
    <p:sldId id="288" r:id="rId4"/>
    <p:sldId id="289" r:id="rId5"/>
    <p:sldId id="290" r:id="rId6"/>
    <p:sldId id="291" r:id="rId7"/>
    <p:sldId id="292" r:id="rId8"/>
    <p:sldId id="293" r:id="rId9"/>
    <p:sldId id="294" r:id="rId10"/>
    <p:sldId id="295" r:id="rId11"/>
    <p:sldId id="296" r:id="rId12"/>
    <p:sldId id="337" r:id="rId13"/>
    <p:sldId id="338" r:id="rId14"/>
    <p:sldId id="287" r:id="rId15"/>
    <p:sldId id="299" r:id="rId16"/>
    <p:sldId id="300" r:id="rId17"/>
    <p:sldId id="301" r:id="rId18"/>
    <p:sldId id="302" r:id="rId19"/>
    <p:sldId id="303" r:id="rId20"/>
    <p:sldId id="305" r:id="rId21"/>
    <p:sldId id="304" r:id="rId22"/>
    <p:sldId id="306" r:id="rId23"/>
    <p:sldId id="307" r:id="rId24"/>
    <p:sldId id="309" r:id="rId25"/>
    <p:sldId id="308" r:id="rId26"/>
    <p:sldId id="310" r:id="rId27"/>
    <p:sldId id="311" r:id="rId28"/>
    <p:sldId id="312" r:id="rId29"/>
    <p:sldId id="313" r:id="rId30"/>
    <p:sldId id="317" r:id="rId31"/>
    <p:sldId id="318" r:id="rId32"/>
    <p:sldId id="322" r:id="rId33"/>
    <p:sldId id="319" r:id="rId34"/>
    <p:sldId id="323" r:id="rId35"/>
    <p:sldId id="320" r:id="rId36"/>
    <p:sldId id="321" r:id="rId37"/>
    <p:sldId id="324" r:id="rId38"/>
    <p:sldId id="332" r:id="rId39"/>
    <p:sldId id="336" r:id="rId40"/>
    <p:sldId id="335" r:id="rId41"/>
    <p:sldId id="334" r:id="rId42"/>
    <p:sldId id="333" r:id="rId43"/>
    <p:sldId id="331" r:id="rId44"/>
    <p:sldId id="330" r:id="rId45"/>
    <p:sldId id="329" r:id="rId46"/>
    <p:sldId id="328" r:id="rId47"/>
    <p:sldId id="327" r:id="rId48"/>
    <p:sldId id="259" r:id="rId49"/>
    <p:sldId id="261" r:id="rId50"/>
    <p:sldId id="260" r:id="rId51"/>
    <p:sldId id="263" r:id="rId52"/>
    <p:sldId id="264" r:id="rId53"/>
    <p:sldId id="265" r:id="rId54"/>
    <p:sldId id="266" r:id="rId55"/>
    <p:sldId id="262" r:id="rId56"/>
    <p:sldId id="267" r:id="rId57"/>
    <p:sldId id="268" r:id="rId58"/>
    <p:sldId id="269" r:id="rId59"/>
    <p:sldId id="270" r:id="rId60"/>
    <p:sldId id="271" r:id="rId61"/>
    <p:sldId id="272" r:id="rId62"/>
    <p:sldId id="273" r:id="rId63"/>
    <p:sldId id="281" r:id="rId64"/>
    <p:sldId id="282" r:id="rId65"/>
    <p:sldId id="274" r:id="rId66"/>
    <p:sldId id="275" r:id="rId67"/>
    <p:sldId id="276" r:id="rId68"/>
    <p:sldId id="277" r:id="rId69"/>
    <p:sldId id="279" r:id="rId70"/>
    <p:sldId id="280" r:id="rId71"/>
    <p:sldId id="283" r:id="rId72"/>
    <p:sldId id="284" r:id="rId73"/>
    <p:sldId id="285" r:id="rId74"/>
    <p:sldId id="286" r:id="rId75"/>
    <p:sldId id="316" r:id="rId76"/>
    <p:sldId id="315" r:id="rId7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4613"/>
  </p:normalViewPr>
  <p:slideViewPr>
    <p:cSldViewPr snapToGrid="0" snapToObjects="1" showGuides="1">
      <p:cViewPr varScale="1">
        <p:scale>
          <a:sx n="88" d="100"/>
          <a:sy n="88" d="100"/>
        </p:scale>
        <p:origin x="184" y="912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viewProps" Target="viewProps.xml"/><Relationship Id="rId81" Type="http://schemas.openxmlformats.org/officeDocument/2006/relationships/theme" Target="theme/theme1.xml"/><Relationship Id="rId82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notesMaster" Target="notesMasters/notesMaster1.xml"/><Relationship Id="rId79" Type="http://schemas.openxmlformats.org/officeDocument/2006/relationships/presProps" Target="pres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2.png>
</file>

<file path=ppt/media/image5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726BE9-4BD3-2F4E-8880-3CBA8FEFBF60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E9474C-722D-5148-8329-5E3F5AB3C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70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074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9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836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698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632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73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261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92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766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9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364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72A39-71C8-5D42-BB85-6CE68219AB4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0FDBC-47B2-F84A-8B4F-371395F6F1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25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25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9.emf"/><Relationship Id="rId3" Type="http://schemas.openxmlformats.org/officeDocument/2006/relationships/image" Target="../media/image40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5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4" Type="http://schemas.openxmlformats.org/officeDocument/2006/relationships/image" Target="../media/image4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6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5" Type="http://schemas.openxmlformats.org/officeDocument/2006/relationships/image" Target="../media/image4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46.emf"/><Relationship Id="rId5" Type="http://schemas.openxmlformats.org/officeDocument/2006/relationships/image" Target="../media/image47.emf"/><Relationship Id="rId6" Type="http://schemas.openxmlformats.org/officeDocument/2006/relationships/image" Target="../media/image4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0.emf"/><Relationship Id="rId5" Type="http://schemas.openxmlformats.org/officeDocument/2006/relationships/image" Target="../media/image46.emf"/><Relationship Id="rId6" Type="http://schemas.openxmlformats.org/officeDocument/2006/relationships/image" Target="../media/image47.emf"/><Relationship Id="rId7" Type="http://schemas.openxmlformats.org/officeDocument/2006/relationships/image" Target="../media/image4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0.emf"/><Relationship Id="rId5" Type="http://schemas.openxmlformats.org/officeDocument/2006/relationships/image" Target="../media/image52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0.emf"/><Relationship Id="rId5" Type="http://schemas.openxmlformats.org/officeDocument/2006/relationships/image" Target="../media/image53.emf"/><Relationship Id="rId6" Type="http://schemas.openxmlformats.org/officeDocument/2006/relationships/image" Target="../media/image52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0.emf"/><Relationship Id="rId5" Type="http://schemas.openxmlformats.org/officeDocument/2006/relationships/image" Target="../media/image53.emf"/><Relationship Id="rId6" Type="http://schemas.openxmlformats.org/officeDocument/2006/relationships/image" Target="../media/image5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0.emf"/><Relationship Id="rId5" Type="http://schemas.openxmlformats.org/officeDocument/2006/relationships/image" Target="../media/image53.emf"/><Relationship Id="rId6" Type="http://schemas.openxmlformats.org/officeDocument/2006/relationships/image" Target="../media/image55.emf"/><Relationship Id="rId7" Type="http://schemas.openxmlformats.org/officeDocument/2006/relationships/image" Target="../media/image5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0.emf"/><Relationship Id="rId5" Type="http://schemas.openxmlformats.org/officeDocument/2006/relationships/image" Target="../media/image53.emf"/><Relationship Id="rId6" Type="http://schemas.openxmlformats.org/officeDocument/2006/relationships/image" Target="../media/image55.emf"/><Relationship Id="rId7" Type="http://schemas.openxmlformats.org/officeDocument/2006/relationships/image" Target="../media/image5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0.emf"/><Relationship Id="rId5" Type="http://schemas.openxmlformats.org/officeDocument/2006/relationships/image" Target="../media/image53.emf"/><Relationship Id="rId6" Type="http://schemas.openxmlformats.org/officeDocument/2006/relationships/image" Target="../media/image55.emf"/><Relationship Id="rId7" Type="http://schemas.openxmlformats.org/officeDocument/2006/relationships/image" Target="../media/image57.emf"/><Relationship Id="rId8" Type="http://schemas.openxmlformats.org/officeDocument/2006/relationships/image" Target="../media/image5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0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2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3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4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5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6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7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8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9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0.em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1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2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3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4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0918" y="1122363"/>
            <a:ext cx="9377082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Lecture 22: Machine Translation: Syntax and Neural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76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Philipp </a:t>
            </a:r>
            <a:r>
              <a:rPr lang="en-US" dirty="0" smtClean="0"/>
              <a:t>Koehn, Adam </a:t>
            </a:r>
            <a:r>
              <a:rPr lang="en-US" smtClean="0"/>
              <a:t>Lopez, Chris </a:t>
            </a:r>
            <a:r>
              <a:rPr lang="en-US" dirty="0" smtClean="0"/>
              <a:t>Manning, Richard </a:t>
            </a:r>
            <a:r>
              <a:rPr lang="en-US" dirty="0" err="1" smtClean="0"/>
              <a:t>Socher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 smtClean="0"/>
              <a:t>USC </a:t>
            </a:r>
            <a:r>
              <a:rPr lang="en-US" dirty="0" err="1" smtClean="0"/>
              <a:t>VSoE</a:t>
            </a:r>
            <a:r>
              <a:rPr lang="en-US" dirty="0" smtClean="0"/>
              <a:t>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smtClean="0"/>
              <a:t>November 15, </a:t>
            </a:r>
            <a:r>
              <a:rPr lang="en-US" dirty="0" smtClean="0"/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175568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897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636" y="0"/>
            <a:ext cx="100187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663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Relative Regularities Between Languages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433" y="1736046"/>
            <a:ext cx="5137738" cy="512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10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Relative Regularities </a:t>
            </a:r>
            <a:r>
              <a:rPr lang="en-US" smtClean="0"/>
              <a:t>Between Languages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886" y="1251857"/>
            <a:ext cx="7474857" cy="5606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5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tough to capture this with PBMT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to do a very good job of scoring permutation</a:t>
            </a:r>
          </a:p>
          <a:p>
            <a:r>
              <a:rPr lang="en-US" dirty="0" smtClean="0"/>
              <a:t>In practice, PBMT between very different word orders doesn't work well</a:t>
            </a:r>
          </a:p>
          <a:p>
            <a:r>
              <a:rPr lang="en-US" dirty="0" smtClean="0"/>
              <a:t>It would be nice if we could capture linguistic regularities between languages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92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iangle 2"/>
          <p:cNvSpPr/>
          <p:nvPr/>
        </p:nvSpPr>
        <p:spPr>
          <a:xfrm>
            <a:off x="1619922" y="1290918"/>
            <a:ext cx="8952155" cy="4733365"/>
          </a:xfrm>
          <a:prstGeom prst="triangle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30754" y="6024283"/>
            <a:ext cx="1178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Source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10076204" y="6024283"/>
            <a:ext cx="1085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Target</a:t>
            </a:r>
            <a:endParaRPr lang="en-US" sz="28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619922" y="4107543"/>
            <a:ext cx="1457107" cy="1582057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rot="18770861">
            <a:off x="850226" y="4449482"/>
            <a:ext cx="2717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Analysis (parsing)</a:t>
            </a:r>
            <a:endParaRPr lang="en-US" sz="28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9129486" y="4223657"/>
            <a:ext cx="1442591" cy="1465943"/>
          </a:xfrm>
          <a:prstGeom prst="straightConnector1">
            <a:avLst/>
          </a:prstGeom>
          <a:ln w="508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2656258">
            <a:off x="8946373" y="4861167"/>
            <a:ext cx="44914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Generation </a:t>
            </a:r>
          </a:p>
          <a:p>
            <a:r>
              <a:rPr lang="en-US" sz="2800" dirty="0" smtClean="0"/>
              <a:t>(read off leaves)</a:t>
            </a:r>
            <a:endParaRPr lang="en-US" sz="28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3644392" y="3628287"/>
            <a:ext cx="5035151" cy="717908"/>
            <a:chOff x="3644392" y="3628287"/>
            <a:chExt cx="5035151" cy="717908"/>
          </a:xfrm>
        </p:grpSpPr>
        <p:cxnSp>
          <p:nvCxnSpPr>
            <p:cNvPr id="21" name="Straight Arrow Connector 20"/>
            <p:cNvCxnSpPr/>
            <p:nvPr/>
          </p:nvCxnSpPr>
          <p:spPr>
            <a:xfrm>
              <a:off x="3644392" y="4297503"/>
              <a:ext cx="5035151" cy="48692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4859846" y="3628287"/>
              <a:ext cx="27413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Syntactic Transfer</a:t>
              </a:r>
              <a:endParaRPr lang="en-US" sz="2800" dirty="0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5281149" y="618853"/>
            <a:ext cx="17616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Interlingua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3867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</a:t>
            </a:r>
            <a:r>
              <a:rPr lang="en-US" dirty="0"/>
              <a:t>l</a:t>
            </a:r>
            <a:r>
              <a:rPr lang="en-US" dirty="0" smtClean="0"/>
              <a:t>anguage </a:t>
            </a:r>
            <a:r>
              <a:rPr lang="en-US" dirty="0"/>
              <a:t>s</a:t>
            </a:r>
            <a:r>
              <a:rPr lang="en-US" dirty="0" smtClean="0"/>
              <a:t>tructure can be induced from word alignments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6" t="20953" r="21435" b="14919"/>
          <a:stretch/>
        </p:blipFill>
        <p:spPr>
          <a:xfrm>
            <a:off x="3294742" y="1886857"/>
            <a:ext cx="5602515" cy="439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34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213600" y="1857829"/>
            <a:ext cx="43837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Note: we now start calling these</a:t>
            </a:r>
          </a:p>
          <a:p>
            <a:r>
              <a:rPr lang="en-US" dirty="0" smtClean="0"/>
              <a:t>pairs "rules" instead of "phrases"</a:t>
            </a:r>
          </a:p>
          <a:p>
            <a:r>
              <a:rPr lang="en-US" dirty="0" smtClean="0"/>
              <a:t>since they won't simply be phrases any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988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51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72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Syntax: Add more linguistic information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34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60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540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094514" y="2583543"/>
            <a:ext cx="2685143" cy="5370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509045" y="2398877"/>
            <a:ext cx="1722482" cy="369332"/>
            <a:chOff x="3492716" y="947449"/>
            <a:chExt cx="1722482" cy="369332"/>
          </a:xfrm>
        </p:grpSpPr>
        <p:sp>
          <p:nvSpPr>
            <p:cNvPr id="3" name="TextBox 2"/>
            <p:cNvSpPr txBox="1"/>
            <p:nvPr/>
          </p:nvSpPr>
          <p:spPr>
            <a:xfrm>
              <a:off x="3492716" y="947449"/>
              <a:ext cx="4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X</a:t>
              </a:r>
              <a:r>
                <a:rPr lang="en-US" dirty="0" smtClean="0"/>
                <a:t> </a:t>
              </a:r>
              <a:r>
                <a:rPr lang="en-US" u="sng" dirty="0" smtClean="0"/>
                <a:t>Y</a:t>
              </a:r>
              <a:endParaRPr lang="en-US" u="sng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081286" y="947449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=</a:t>
              </a:r>
              <a:endParaRPr lang="en-US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499938" y="947449"/>
              <a:ext cx="7152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 smtClean="0"/>
                <a:t>Y</a:t>
              </a:r>
              <a:r>
                <a:rPr lang="en-US" dirty="0" smtClean="0"/>
                <a:t> of </a:t>
              </a:r>
              <a:r>
                <a:rPr lang="en-US" u="sng" dirty="0" smtClean="0"/>
                <a:t>X</a:t>
              </a:r>
              <a:endParaRPr lang="en-US" u="sng" dirty="0"/>
            </a:p>
          </p:txBody>
        </p:sp>
      </p:grpSp>
    </p:spTree>
    <p:extLst>
      <p:ext uri="{BB962C8B-B14F-4D97-AF65-F5344CB8AC3E}">
        <p14:creationId xmlns:p14="http://schemas.microsoft.com/office/powerpoint/2010/main" val="60052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About Explicit Syntax?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485" y="5689599"/>
            <a:ext cx="10515600" cy="1692049"/>
          </a:xfrm>
        </p:spPr>
        <p:txBody>
          <a:bodyPr/>
          <a:lstStyle/>
          <a:p>
            <a:r>
              <a:rPr lang="en-US" dirty="0" smtClean="0"/>
              <a:t>If you have parsers, you can enforce the replacements to be syntactically well-formed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36" b="17778"/>
          <a:stretch/>
        </p:blipFill>
        <p:spPr>
          <a:xfrm>
            <a:off x="1243533" y="1255485"/>
            <a:ext cx="9704934" cy="43470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68343" y="2119086"/>
            <a:ext cx="31062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Extract if licensed by alignment</a:t>
            </a:r>
          </a:p>
          <a:p>
            <a:r>
              <a:rPr lang="en-US" dirty="0" smtClean="0"/>
              <a:t>and licensed by both trees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656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87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Syntax on Source and Target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Too restrictive </a:t>
            </a:r>
            <a:r>
              <a:rPr lang="mr-IN" dirty="0" smtClean="0"/>
              <a:t>–</a:t>
            </a:r>
            <a:r>
              <a:rPr lang="en-US" dirty="0" smtClean="0"/>
              <a:t> far fewer rules can be extracted</a:t>
            </a:r>
          </a:p>
          <a:p>
            <a:r>
              <a:rPr lang="en-US" dirty="0" smtClean="0"/>
              <a:t>We don't always have good syntactic parsers for both languages</a:t>
            </a:r>
          </a:p>
          <a:p>
            <a:pPr lvl="1"/>
            <a:r>
              <a:rPr lang="en-US" dirty="0" smtClean="0"/>
              <a:t>We do have them for English</a:t>
            </a:r>
          </a:p>
          <a:p>
            <a:r>
              <a:rPr lang="en-US" dirty="0" smtClean="0"/>
              <a:t>Solution: Syntax on only one side of the data (typically the English side) </a:t>
            </a:r>
          </a:p>
          <a:p>
            <a:pPr lvl="1"/>
            <a:r>
              <a:rPr lang="en-US" dirty="0" smtClean="0"/>
              <a:t>Intuition: when translating, input already has correct syntax; only need to worry about the output</a:t>
            </a:r>
          </a:p>
          <a:p>
            <a:pPr lvl="1"/>
            <a:r>
              <a:rPr lang="en-US" dirty="0" smtClean="0"/>
              <a:t>Algorithm due to (Galley, Hopkins, Knight, </a:t>
            </a:r>
            <a:r>
              <a:rPr lang="en-US" dirty="0" err="1" smtClean="0"/>
              <a:t>Marcu</a:t>
            </a:r>
            <a:r>
              <a:rPr lang="en-US" dirty="0" smtClean="0"/>
              <a:t>, 2004) ('GHKM') </a:t>
            </a:r>
          </a:p>
          <a:p>
            <a:r>
              <a:rPr lang="en-US" dirty="0" smtClean="0"/>
              <a:t>Find rules that obey alignment and syntactic constraints</a:t>
            </a:r>
          </a:p>
          <a:p>
            <a:r>
              <a:rPr lang="en-US" dirty="0" smtClean="0"/>
              <a:t>Find 'tiling' of tree, string, alignment for rules with variable positions</a:t>
            </a:r>
          </a:p>
          <a:p>
            <a:pPr lvl="1"/>
            <a:r>
              <a:rPr lang="en-US" dirty="0" smtClean="0"/>
              <a:t>equivalent to 'subtracting' smaller rules from larger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64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625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20457" y="5210629"/>
            <a:ext cx="4093029" cy="783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386" y="5302250"/>
            <a:ext cx="19558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129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20457" y="5210629"/>
            <a:ext cx="4093029" cy="783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907" y="5210629"/>
            <a:ext cx="19939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29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20457" y="5210629"/>
            <a:ext cx="4093029" cy="783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443" y="5210629"/>
            <a:ext cx="18034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56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446" y="0"/>
            <a:ext cx="93551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14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62515" y="5210629"/>
            <a:ext cx="5849256" cy="783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9300" y="5210629"/>
            <a:ext cx="30734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91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020457" y="5210629"/>
            <a:ext cx="4093029" cy="783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300" y="5098143"/>
            <a:ext cx="2514600" cy="121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23428" y="5279348"/>
            <a:ext cx="4594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"If you have translated a subtree rooted in PRP,</a:t>
            </a:r>
          </a:p>
          <a:p>
            <a:r>
              <a:rPr lang="en-US" dirty="0" smtClean="0"/>
              <a:t>you can insert "to" and make a PP"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6758" y="1048657"/>
            <a:ext cx="2514600" cy="1219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573690" y="1658257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minus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2075" y="2096308"/>
            <a:ext cx="19939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7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54514" y="5279348"/>
            <a:ext cx="7082972" cy="783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485" y="4983478"/>
            <a:ext cx="3708400" cy="1219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84367" y="5279348"/>
            <a:ext cx="56028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"If you have translated a subtree rooted in DT followed</a:t>
            </a:r>
          </a:p>
          <a:p>
            <a:r>
              <a:rPr lang="en-US" dirty="0" smtClean="0"/>
              <a:t>by a subtree rooted in NNS, you have translated a subtree</a:t>
            </a:r>
          </a:p>
          <a:p>
            <a:r>
              <a:rPr lang="en-US" dirty="0" smtClean="0"/>
              <a:t>rooted in NP"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5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10971" y="5210629"/>
            <a:ext cx="7082972" cy="783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595" y="704949"/>
            <a:ext cx="5627505" cy="15737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16596" y="5278553"/>
            <a:ext cx="59619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"If you have translated a subtree rooted in PP followed</a:t>
            </a:r>
          </a:p>
          <a:p>
            <a:r>
              <a:rPr lang="en-US" dirty="0" smtClean="0"/>
              <a:t>by a subtree rooted in NP, followed by the word </a:t>
            </a:r>
            <a:r>
              <a:rPr lang="en-US" dirty="0" err="1" smtClean="0"/>
              <a:t>aushändigen</a:t>
            </a:r>
            <a:r>
              <a:rPr lang="en-US" dirty="0" smtClean="0"/>
              <a:t>,</a:t>
            </a:r>
          </a:p>
          <a:p>
            <a:r>
              <a:rPr lang="en-US" dirty="0" smtClean="0"/>
              <a:t>you can translate "passing on" + the PP translation + the NP"</a:t>
            </a:r>
          </a:p>
        </p:txBody>
      </p:sp>
    </p:spTree>
    <p:extLst>
      <p:ext uri="{BB962C8B-B14F-4D97-AF65-F5344CB8AC3E}">
        <p14:creationId xmlns:p14="http://schemas.microsoft.com/office/powerpoint/2010/main" val="610441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278742" y="5196115"/>
            <a:ext cx="7576457" cy="783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6786" y="1149350"/>
            <a:ext cx="35814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529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457281" y="5196115"/>
            <a:ext cx="5254172" cy="783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5665" y="1115786"/>
            <a:ext cx="32385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68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242" y="898072"/>
            <a:ext cx="3530600" cy="736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6657" y="1266372"/>
            <a:ext cx="4724400" cy="723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1792" y="1990272"/>
            <a:ext cx="4076700" cy="936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41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13" b="27408"/>
          <a:stretch/>
        </p:blipFill>
        <p:spPr>
          <a:xfrm>
            <a:off x="838200" y="1988456"/>
            <a:ext cx="9704934" cy="3715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3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a lot like parsing, with extra annotation</a:t>
            </a:r>
            <a:br>
              <a:rPr lang="en-US" dirty="0" smtClean="0"/>
            </a:br>
            <a:r>
              <a:rPr lang="en-US" dirty="0" smtClean="0"/>
              <a:t>that explains how the English side is built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91657" y="555171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60848" y="555171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95762" y="5551714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12429" y="5551714"/>
            <a:ext cx="684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Tasse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3288" y="5551714"/>
            <a:ext cx="774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Kaffee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24686" y="5551714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trinken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8989708"/>
              </p:ext>
            </p:extLst>
          </p:nvPr>
        </p:nvGraphicFramePr>
        <p:xfrm>
          <a:off x="1848428" y="5001380"/>
          <a:ext cx="812800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735173"/>
              </p:ext>
            </p:extLst>
          </p:nvPr>
        </p:nvGraphicFramePr>
        <p:xfrm>
          <a:off x="2413032" y="4540793"/>
          <a:ext cx="677333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456212"/>
              </p:ext>
            </p:extLst>
          </p:nvPr>
        </p:nvGraphicFramePr>
        <p:xfrm>
          <a:off x="3203095" y="4080206"/>
          <a:ext cx="5418668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186152"/>
              </p:ext>
            </p:extLst>
          </p:nvPr>
        </p:nvGraphicFramePr>
        <p:xfrm>
          <a:off x="3869321" y="3556365"/>
          <a:ext cx="4064001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04360"/>
              </p:ext>
            </p:extLst>
          </p:nvPr>
        </p:nvGraphicFramePr>
        <p:xfrm>
          <a:off x="4445032" y="3058160"/>
          <a:ext cx="2709334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9857"/>
              </p:ext>
            </p:extLst>
          </p:nvPr>
        </p:nvGraphicFramePr>
        <p:xfrm>
          <a:off x="5185988" y="2597573"/>
          <a:ext cx="1354667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0" name="TextBox 29"/>
          <p:cNvSpPr txBox="1"/>
          <p:nvPr/>
        </p:nvSpPr>
        <p:spPr>
          <a:xfrm>
            <a:off x="1848428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934923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43346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351769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6852680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4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8428444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9666222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830" y="2066307"/>
            <a:ext cx="1752600" cy="863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40" y="3243580"/>
            <a:ext cx="1752600" cy="863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4898" y="1792335"/>
            <a:ext cx="1231900" cy="8636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390743" y="2438400"/>
            <a:ext cx="231634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match foreign side,</a:t>
            </a:r>
          </a:p>
          <a:p>
            <a:r>
              <a:rPr lang="en-US" dirty="0" smtClean="0"/>
              <a:t>store nonterminal </a:t>
            </a:r>
          </a:p>
          <a:p>
            <a:r>
              <a:rPr lang="en-US" dirty="0" smtClean="0"/>
              <a:t>in appropriate cell,</a:t>
            </a:r>
          </a:p>
          <a:p>
            <a:r>
              <a:rPr lang="en-US" dirty="0" smtClean="0"/>
              <a:t>build tree from </a:t>
            </a:r>
            <a:r>
              <a:rPr lang="en-US" dirty="0" err="1" smtClean="0"/>
              <a:t>english</a:t>
            </a:r>
            <a:endParaRPr lang="en-US" dirty="0" smtClean="0"/>
          </a:p>
          <a:p>
            <a:r>
              <a:rPr lang="en-US" dirty="0" smtClean="0"/>
              <a:t>side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27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a lot like parsing, with extra annotation</a:t>
            </a:r>
            <a:br>
              <a:rPr lang="en-US" dirty="0" smtClean="0"/>
            </a:br>
            <a:r>
              <a:rPr lang="en-US" dirty="0" smtClean="0"/>
              <a:t>that explains how the English side is built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91657" y="555171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60848" y="555171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95762" y="5551714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12429" y="5551714"/>
            <a:ext cx="684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Tasse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3288" y="5551714"/>
            <a:ext cx="774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Kaffee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24686" y="5551714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trinken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5020414"/>
              </p:ext>
            </p:extLst>
          </p:nvPr>
        </p:nvGraphicFramePr>
        <p:xfrm>
          <a:off x="1848428" y="5001380"/>
          <a:ext cx="812800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0-1 PRO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735173"/>
              </p:ext>
            </p:extLst>
          </p:nvPr>
        </p:nvGraphicFramePr>
        <p:xfrm>
          <a:off x="2413032" y="4540793"/>
          <a:ext cx="677333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456212"/>
              </p:ext>
            </p:extLst>
          </p:nvPr>
        </p:nvGraphicFramePr>
        <p:xfrm>
          <a:off x="3203095" y="4080206"/>
          <a:ext cx="5418668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186152"/>
              </p:ext>
            </p:extLst>
          </p:nvPr>
        </p:nvGraphicFramePr>
        <p:xfrm>
          <a:off x="3869321" y="3556365"/>
          <a:ext cx="4064001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04360"/>
              </p:ext>
            </p:extLst>
          </p:nvPr>
        </p:nvGraphicFramePr>
        <p:xfrm>
          <a:off x="4445032" y="3058160"/>
          <a:ext cx="2709334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9857"/>
              </p:ext>
            </p:extLst>
          </p:nvPr>
        </p:nvGraphicFramePr>
        <p:xfrm>
          <a:off x="5185988" y="2597573"/>
          <a:ext cx="1354667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244" y="2334873"/>
            <a:ext cx="660400" cy="7747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848428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934923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43346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351769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6852680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4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8428444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9666222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830" y="2066307"/>
            <a:ext cx="1752600" cy="863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240" y="3243580"/>
            <a:ext cx="1752600" cy="863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4898" y="1792335"/>
            <a:ext cx="12319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90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125" y="0"/>
            <a:ext cx="9429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3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a lot like parsing, with extra annotation</a:t>
            </a:r>
            <a:br>
              <a:rPr lang="en-US" dirty="0" smtClean="0"/>
            </a:br>
            <a:r>
              <a:rPr lang="en-US" dirty="0" smtClean="0"/>
              <a:t>that explains how the English side is built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91657" y="555171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60848" y="555171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95762" y="5551714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12429" y="5551714"/>
            <a:ext cx="684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Tasse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3288" y="5551714"/>
            <a:ext cx="774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Kaffee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24686" y="5551714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trinken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5719323"/>
              </p:ext>
            </p:extLst>
          </p:nvPr>
        </p:nvGraphicFramePr>
        <p:xfrm>
          <a:off x="1848428" y="5001380"/>
          <a:ext cx="812800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0-1 PRO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4-5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735173"/>
              </p:ext>
            </p:extLst>
          </p:nvPr>
        </p:nvGraphicFramePr>
        <p:xfrm>
          <a:off x="2413032" y="4540793"/>
          <a:ext cx="677333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456212"/>
              </p:ext>
            </p:extLst>
          </p:nvPr>
        </p:nvGraphicFramePr>
        <p:xfrm>
          <a:off x="3203095" y="4080206"/>
          <a:ext cx="5418668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186152"/>
              </p:ext>
            </p:extLst>
          </p:nvPr>
        </p:nvGraphicFramePr>
        <p:xfrm>
          <a:off x="3869321" y="3556365"/>
          <a:ext cx="4064001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04360"/>
              </p:ext>
            </p:extLst>
          </p:nvPr>
        </p:nvGraphicFramePr>
        <p:xfrm>
          <a:off x="4445032" y="3058160"/>
          <a:ext cx="2709334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9857"/>
              </p:ext>
            </p:extLst>
          </p:nvPr>
        </p:nvGraphicFramePr>
        <p:xfrm>
          <a:off x="5185988" y="2597573"/>
          <a:ext cx="1354667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244" y="2334873"/>
            <a:ext cx="660400" cy="7747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3365" y="4252080"/>
            <a:ext cx="787400" cy="7493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848428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934923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43346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351769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6852680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4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8428444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9666222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30" y="2066307"/>
            <a:ext cx="1752600" cy="863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240" y="3243580"/>
            <a:ext cx="1752600" cy="863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4898" y="1792335"/>
            <a:ext cx="12319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69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a lot like parsing, with extra annotation</a:t>
            </a:r>
            <a:br>
              <a:rPr lang="en-US" dirty="0" smtClean="0"/>
            </a:br>
            <a:r>
              <a:rPr lang="en-US" dirty="0" smtClean="0"/>
              <a:t>that explains how the English side is built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91657" y="555171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60848" y="555171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95762" y="5551714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12429" y="5551714"/>
            <a:ext cx="684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Tasse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3288" y="5551714"/>
            <a:ext cx="774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Kaffee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24686" y="5551714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trinken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96911"/>
              </p:ext>
            </p:extLst>
          </p:nvPr>
        </p:nvGraphicFramePr>
        <p:xfrm>
          <a:off x="1848428" y="5001380"/>
          <a:ext cx="812800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0-1 PRO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4-5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5-6 VB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735173"/>
              </p:ext>
            </p:extLst>
          </p:nvPr>
        </p:nvGraphicFramePr>
        <p:xfrm>
          <a:off x="2413032" y="4540793"/>
          <a:ext cx="677333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456212"/>
              </p:ext>
            </p:extLst>
          </p:nvPr>
        </p:nvGraphicFramePr>
        <p:xfrm>
          <a:off x="3203095" y="4080206"/>
          <a:ext cx="5418668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186152"/>
              </p:ext>
            </p:extLst>
          </p:nvPr>
        </p:nvGraphicFramePr>
        <p:xfrm>
          <a:off x="3869321" y="3556365"/>
          <a:ext cx="4064001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04360"/>
              </p:ext>
            </p:extLst>
          </p:nvPr>
        </p:nvGraphicFramePr>
        <p:xfrm>
          <a:off x="4445032" y="3058160"/>
          <a:ext cx="2709334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9857"/>
              </p:ext>
            </p:extLst>
          </p:nvPr>
        </p:nvGraphicFramePr>
        <p:xfrm>
          <a:off x="5185988" y="2597573"/>
          <a:ext cx="1354667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244" y="2334873"/>
            <a:ext cx="660400" cy="7747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4715" y="3532835"/>
            <a:ext cx="1016000" cy="11176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3365" y="4252080"/>
            <a:ext cx="787400" cy="7493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848428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934923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43346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351769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6852680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4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8428444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9666222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830" y="2066307"/>
            <a:ext cx="1752600" cy="863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240" y="3243580"/>
            <a:ext cx="1752600" cy="863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4898" y="1792335"/>
            <a:ext cx="12319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09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a lot like parsing, with extra annotation</a:t>
            </a:r>
            <a:br>
              <a:rPr lang="en-US" dirty="0" smtClean="0"/>
            </a:br>
            <a:r>
              <a:rPr lang="en-US" dirty="0" smtClean="0"/>
              <a:t>that explains how the English side is built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91657" y="555171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60848" y="555171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95762" y="5551714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12429" y="5551714"/>
            <a:ext cx="684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Tasse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3288" y="5551714"/>
            <a:ext cx="774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Kaffee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24686" y="5551714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trinken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96911"/>
              </p:ext>
            </p:extLst>
          </p:nvPr>
        </p:nvGraphicFramePr>
        <p:xfrm>
          <a:off x="1848428" y="5001380"/>
          <a:ext cx="812800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0-1 PRO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4-5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5-6 VB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735173"/>
              </p:ext>
            </p:extLst>
          </p:nvPr>
        </p:nvGraphicFramePr>
        <p:xfrm>
          <a:off x="2413032" y="4540793"/>
          <a:ext cx="677333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4456212"/>
              </p:ext>
            </p:extLst>
          </p:nvPr>
        </p:nvGraphicFramePr>
        <p:xfrm>
          <a:off x="3203095" y="4080206"/>
          <a:ext cx="5418668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186152"/>
              </p:ext>
            </p:extLst>
          </p:nvPr>
        </p:nvGraphicFramePr>
        <p:xfrm>
          <a:off x="3869321" y="3556365"/>
          <a:ext cx="4064001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04360"/>
              </p:ext>
            </p:extLst>
          </p:nvPr>
        </p:nvGraphicFramePr>
        <p:xfrm>
          <a:off x="4445032" y="3058160"/>
          <a:ext cx="2709334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9857"/>
              </p:ext>
            </p:extLst>
          </p:nvPr>
        </p:nvGraphicFramePr>
        <p:xfrm>
          <a:off x="5185988" y="2597573"/>
          <a:ext cx="1354667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244" y="2334873"/>
            <a:ext cx="660400" cy="7747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4715" y="3532835"/>
            <a:ext cx="1016000" cy="11176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3365" y="4252080"/>
            <a:ext cx="787400" cy="7493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848428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934923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43346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351769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6852680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4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8428444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9666222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714" y="2051957"/>
            <a:ext cx="3505200" cy="1651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318387" y="3989381"/>
            <a:ext cx="17962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find the words and </a:t>
            </a:r>
            <a:r>
              <a:rPr lang="en-US" smtClean="0"/>
              <a:t>a completed NN</a:t>
            </a:r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4455886" y="4963886"/>
            <a:ext cx="3788228" cy="1059543"/>
          </a:xfrm>
          <a:custGeom>
            <a:avLst/>
            <a:gdLst>
              <a:gd name="connsiteX0" fmla="*/ 0 w 3788228"/>
              <a:gd name="connsiteY0" fmla="*/ 580571 h 1059543"/>
              <a:gd name="connsiteX1" fmla="*/ 0 w 3788228"/>
              <a:gd name="connsiteY1" fmla="*/ 580571 h 1059543"/>
              <a:gd name="connsiteX2" fmla="*/ 14514 w 3788228"/>
              <a:gd name="connsiteY2" fmla="*/ 783771 h 1059543"/>
              <a:gd name="connsiteX3" fmla="*/ 29028 w 3788228"/>
              <a:gd name="connsiteY3" fmla="*/ 1059543 h 1059543"/>
              <a:gd name="connsiteX4" fmla="*/ 2525485 w 3788228"/>
              <a:gd name="connsiteY4" fmla="*/ 1045028 h 1059543"/>
              <a:gd name="connsiteX5" fmla="*/ 2656114 w 3788228"/>
              <a:gd name="connsiteY5" fmla="*/ 537028 h 1059543"/>
              <a:gd name="connsiteX6" fmla="*/ 3788228 w 3788228"/>
              <a:gd name="connsiteY6" fmla="*/ 522514 h 1059543"/>
              <a:gd name="connsiteX7" fmla="*/ 3730171 w 3788228"/>
              <a:gd name="connsiteY7" fmla="*/ 0 h 1059543"/>
              <a:gd name="connsiteX8" fmla="*/ 14514 w 3788228"/>
              <a:gd name="connsiteY8" fmla="*/ 72571 h 1059543"/>
              <a:gd name="connsiteX9" fmla="*/ 0 w 3788228"/>
              <a:gd name="connsiteY9" fmla="*/ 580571 h 1059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88228" h="1059543">
                <a:moveTo>
                  <a:pt x="0" y="580571"/>
                </a:moveTo>
                <a:lnTo>
                  <a:pt x="0" y="580571"/>
                </a:lnTo>
                <a:cubicBezTo>
                  <a:pt x="4838" y="648304"/>
                  <a:pt x="10406" y="715989"/>
                  <a:pt x="14514" y="783771"/>
                </a:cubicBezTo>
                <a:cubicBezTo>
                  <a:pt x="20083" y="875654"/>
                  <a:pt x="29028" y="1059543"/>
                  <a:pt x="29028" y="1059543"/>
                </a:cubicBezTo>
                <a:lnTo>
                  <a:pt x="2525485" y="1045028"/>
                </a:lnTo>
                <a:lnTo>
                  <a:pt x="2656114" y="537028"/>
                </a:lnTo>
                <a:lnTo>
                  <a:pt x="3788228" y="522514"/>
                </a:lnTo>
                <a:lnTo>
                  <a:pt x="3730171" y="0"/>
                </a:lnTo>
                <a:lnTo>
                  <a:pt x="14514" y="72571"/>
                </a:lnTo>
                <a:lnTo>
                  <a:pt x="0" y="580571"/>
                </a:ln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0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a lot like parsing, with extra annotation</a:t>
            </a:r>
            <a:br>
              <a:rPr lang="en-US" dirty="0" smtClean="0"/>
            </a:br>
            <a:r>
              <a:rPr lang="en-US" dirty="0" smtClean="0"/>
              <a:t>that explains how the English side is built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91657" y="555171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60848" y="555171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95762" y="5551714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12429" y="5551714"/>
            <a:ext cx="684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Tasse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3288" y="5551714"/>
            <a:ext cx="774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Kaffee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24686" y="5551714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trinken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96911"/>
              </p:ext>
            </p:extLst>
          </p:nvPr>
        </p:nvGraphicFramePr>
        <p:xfrm>
          <a:off x="1848428" y="5001380"/>
          <a:ext cx="812800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0-1 PRO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4-5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5-6 VB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735173"/>
              </p:ext>
            </p:extLst>
          </p:nvPr>
        </p:nvGraphicFramePr>
        <p:xfrm>
          <a:off x="2413032" y="4540793"/>
          <a:ext cx="677333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117847"/>
              </p:ext>
            </p:extLst>
          </p:nvPr>
        </p:nvGraphicFramePr>
        <p:xfrm>
          <a:off x="3203095" y="4080206"/>
          <a:ext cx="5418668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2-5 NP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186152"/>
              </p:ext>
            </p:extLst>
          </p:nvPr>
        </p:nvGraphicFramePr>
        <p:xfrm>
          <a:off x="3869321" y="3556365"/>
          <a:ext cx="4064001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04360"/>
              </p:ext>
            </p:extLst>
          </p:nvPr>
        </p:nvGraphicFramePr>
        <p:xfrm>
          <a:off x="4445032" y="3058160"/>
          <a:ext cx="2709334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9857"/>
              </p:ext>
            </p:extLst>
          </p:nvPr>
        </p:nvGraphicFramePr>
        <p:xfrm>
          <a:off x="5185988" y="2597573"/>
          <a:ext cx="1354667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244" y="2334873"/>
            <a:ext cx="660400" cy="7747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4715" y="3532835"/>
            <a:ext cx="1016000" cy="11176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3365" y="4252080"/>
            <a:ext cx="787400" cy="7493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065" y="3051868"/>
            <a:ext cx="1270000" cy="18034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1848428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934923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43346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351769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6852680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4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8428444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9666222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714" y="2051957"/>
            <a:ext cx="3505200" cy="16510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318387" y="3989381"/>
            <a:ext cx="17962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find the words and </a:t>
            </a:r>
            <a:r>
              <a:rPr lang="en-US" smtClean="0"/>
              <a:t>a completed NN</a:t>
            </a:r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4455886" y="4963886"/>
            <a:ext cx="3788228" cy="1059543"/>
          </a:xfrm>
          <a:custGeom>
            <a:avLst/>
            <a:gdLst>
              <a:gd name="connsiteX0" fmla="*/ 0 w 3788228"/>
              <a:gd name="connsiteY0" fmla="*/ 580571 h 1059543"/>
              <a:gd name="connsiteX1" fmla="*/ 0 w 3788228"/>
              <a:gd name="connsiteY1" fmla="*/ 580571 h 1059543"/>
              <a:gd name="connsiteX2" fmla="*/ 14514 w 3788228"/>
              <a:gd name="connsiteY2" fmla="*/ 783771 h 1059543"/>
              <a:gd name="connsiteX3" fmla="*/ 29028 w 3788228"/>
              <a:gd name="connsiteY3" fmla="*/ 1059543 h 1059543"/>
              <a:gd name="connsiteX4" fmla="*/ 2525485 w 3788228"/>
              <a:gd name="connsiteY4" fmla="*/ 1045028 h 1059543"/>
              <a:gd name="connsiteX5" fmla="*/ 2656114 w 3788228"/>
              <a:gd name="connsiteY5" fmla="*/ 537028 h 1059543"/>
              <a:gd name="connsiteX6" fmla="*/ 3788228 w 3788228"/>
              <a:gd name="connsiteY6" fmla="*/ 522514 h 1059543"/>
              <a:gd name="connsiteX7" fmla="*/ 3730171 w 3788228"/>
              <a:gd name="connsiteY7" fmla="*/ 0 h 1059543"/>
              <a:gd name="connsiteX8" fmla="*/ 14514 w 3788228"/>
              <a:gd name="connsiteY8" fmla="*/ 72571 h 1059543"/>
              <a:gd name="connsiteX9" fmla="*/ 0 w 3788228"/>
              <a:gd name="connsiteY9" fmla="*/ 580571 h 1059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88228" h="1059543">
                <a:moveTo>
                  <a:pt x="0" y="580571"/>
                </a:moveTo>
                <a:lnTo>
                  <a:pt x="0" y="580571"/>
                </a:lnTo>
                <a:cubicBezTo>
                  <a:pt x="4838" y="648304"/>
                  <a:pt x="10406" y="715989"/>
                  <a:pt x="14514" y="783771"/>
                </a:cubicBezTo>
                <a:cubicBezTo>
                  <a:pt x="20083" y="875654"/>
                  <a:pt x="29028" y="1059543"/>
                  <a:pt x="29028" y="1059543"/>
                </a:cubicBezTo>
                <a:lnTo>
                  <a:pt x="2525485" y="1045028"/>
                </a:lnTo>
                <a:lnTo>
                  <a:pt x="2656114" y="537028"/>
                </a:lnTo>
                <a:lnTo>
                  <a:pt x="3788228" y="522514"/>
                </a:lnTo>
                <a:lnTo>
                  <a:pt x="3730171" y="0"/>
                </a:lnTo>
                <a:lnTo>
                  <a:pt x="14514" y="72571"/>
                </a:lnTo>
                <a:lnTo>
                  <a:pt x="0" y="580571"/>
                </a:lnTo>
                <a:close/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653455" y="6192946"/>
            <a:ext cx="5625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note: for</a:t>
            </a:r>
          </a:p>
          <a:p>
            <a:r>
              <a:rPr lang="en-US" dirty="0" smtClean="0"/>
              <a:t>n</a:t>
            </a:r>
            <a:r>
              <a:rPr lang="en-US" baseline="30000" dirty="0" smtClean="0"/>
              <a:t>3</a:t>
            </a:r>
            <a:r>
              <a:rPr lang="en-US" dirty="0" smtClean="0"/>
              <a:t> performance like CKY, need to </a:t>
            </a:r>
            <a:r>
              <a:rPr lang="en-US" dirty="0" err="1" smtClean="0"/>
              <a:t>binarize</a:t>
            </a:r>
            <a:r>
              <a:rPr lang="en-US" dirty="0" smtClean="0"/>
              <a:t>; not shown here</a:t>
            </a:r>
          </a:p>
        </p:txBody>
      </p:sp>
    </p:spTree>
    <p:extLst>
      <p:ext uri="{BB962C8B-B14F-4D97-AF65-F5344CB8AC3E}">
        <p14:creationId xmlns:p14="http://schemas.microsoft.com/office/powerpoint/2010/main" val="170317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a lot like parsing, with extra annotation</a:t>
            </a:r>
            <a:br>
              <a:rPr lang="en-US" dirty="0" smtClean="0"/>
            </a:br>
            <a:r>
              <a:rPr lang="en-US" dirty="0" smtClean="0"/>
              <a:t>that explains how the English side is built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91657" y="555171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60848" y="555171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95762" y="5551714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12429" y="5551714"/>
            <a:ext cx="684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Tasse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3288" y="5551714"/>
            <a:ext cx="774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Kaffee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24686" y="5551714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trinken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96911"/>
              </p:ext>
            </p:extLst>
          </p:nvPr>
        </p:nvGraphicFramePr>
        <p:xfrm>
          <a:off x="1848428" y="5001380"/>
          <a:ext cx="812800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0-1 PRO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4-5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5-6 VB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735173"/>
              </p:ext>
            </p:extLst>
          </p:nvPr>
        </p:nvGraphicFramePr>
        <p:xfrm>
          <a:off x="2413032" y="4540793"/>
          <a:ext cx="677333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117847"/>
              </p:ext>
            </p:extLst>
          </p:nvPr>
        </p:nvGraphicFramePr>
        <p:xfrm>
          <a:off x="3203095" y="4080206"/>
          <a:ext cx="5418668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2-5 NP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186152"/>
              </p:ext>
            </p:extLst>
          </p:nvPr>
        </p:nvGraphicFramePr>
        <p:xfrm>
          <a:off x="3869321" y="3556365"/>
          <a:ext cx="4064001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504360"/>
              </p:ext>
            </p:extLst>
          </p:nvPr>
        </p:nvGraphicFramePr>
        <p:xfrm>
          <a:off x="4445032" y="3058160"/>
          <a:ext cx="2709334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9857"/>
              </p:ext>
            </p:extLst>
          </p:nvPr>
        </p:nvGraphicFramePr>
        <p:xfrm>
          <a:off x="5185988" y="2597573"/>
          <a:ext cx="1354667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244" y="2334873"/>
            <a:ext cx="660400" cy="7747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4715" y="3532835"/>
            <a:ext cx="1016000" cy="11176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3365" y="4252080"/>
            <a:ext cx="787400" cy="7493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065" y="3051868"/>
            <a:ext cx="1270000" cy="18034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220" y="2155673"/>
            <a:ext cx="3695700" cy="138430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471220" y="3768902"/>
            <a:ext cx="1766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Note reordering!</a:t>
            </a:r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848428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934923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143346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351769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6852680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4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8428444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9666222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92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a lot like parsing, with extra annotation</a:t>
            </a:r>
            <a:br>
              <a:rPr lang="en-US" dirty="0" smtClean="0"/>
            </a:br>
            <a:r>
              <a:rPr lang="en-US" dirty="0" smtClean="0"/>
              <a:t>that explains how the English side is built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91657" y="555171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60848" y="555171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95762" y="5551714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12429" y="5551714"/>
            <a:ext cx="684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Tasse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3288" y="5551714"/>
            <a:ext cx="774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Kaffee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24686" y="5551714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trinken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96911"/>
              </p:ext>
            </p:extLst>
          </p:nvPr>
        </p:nvGraphicFramePr>
        <p:xfrm>
          <a:off x="1848428" y="5001380"/>
          <a:ext cx="812800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0-1 PRO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4-5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5-6 VB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735173"/>
              </p:ext>
            </p:extLst>
          </p:nvPr>
        </p:nvGraphicFramePr>
        <p:xfrm>
          <a:off x="2413032" y="4540793"/>
          <a:ext cx="677333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117847"/>
              </p:ext>
            </p:extLst>
          </p:nvPr>
        </p:nvGraphicFramePr>
        <p:xfrm>
          <a:off x="3203095" y="4080206"/>
          <a:ext cx="5418668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2-5 NP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186152"/>
              </p:ext>
            </p:extLst>
          </p:nvPr>
        </p:nvGraphicFramePr>
        <p:xfrm>
          <a:off x="3869321" y="3556365"/>
          <a:ext cx="4064001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5053061"/>
              </p:ext>
            </p:extLst>
          </p:nvPr>
        </p:nvGraphicFramePr>
        <p:xfrm>
          <a:off x="4445032" y="3058160"/>
          <a:ext cx="2709334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1-6 VP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9857"/>
              </p:ext>
            </p:extLst>
          </p:nvPr>
        </p:nvGraphicFramePr>
        <p:xfrm>
          <a:off x="5185988" y="2597573"/>
          <a:ext cx="1354667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244" y="2334873"/>
            <a:ext cx="660400" cy="7747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4715" y="3532835"/>
            <a:ext cx="1016000" cy="11176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3365" y="4252080"/>
            <a:ext cx="787400" cy="7493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065" y="3051868"/>
            <a:ext cx="1270000" cy="18034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4468" y="2015973"/>
            <a:ext cx="1790700" cy="16637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220" y="2155673"/>
            <a:ext cx="3695700" cy="138430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471220" y="3768902"/>
            <a:ext cx="1766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Note reordering!</a:t>
            </a:r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848428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2934923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4143346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5351769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6852680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4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8428444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9666222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29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a lot like parsing, with extra annotation</a:t>
            </a:r>
            <a:br>
              <a:rPr lang="en-US" dirty="0" smtClean="0"/>
            </a:br>
            <a:r>
              <a:rPr lang="en-US" dirty="0" smtClean="0"/>
              <a:t>that explains how the English side is built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91657" y="555171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60848" y="555171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95762" y="5551714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12429" y="5551714"/>
            <a:ext cx="684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Tasse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3288" y="5551714"/>
            <a:ext cx="774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Kaffee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24686" y="5551714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trinken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96911"/>
              </p:ext>
            </p:extLst>
          </p:nvPr>
        </p:nvGraphicFramePr>
        <p:xfrm>
          <a:off x="1848428" y="5001380"/>
          <a:ext cx="812800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0-1 PRO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4-5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5-6 VB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735173"/>
              </p:ext>
            </p:extLst>
          </p:nvPr>
        </p:nvGraphicFramePr>
        <p:xfrm>
          <a:off x="2413032" y="4540793"/>
          <a:ext cx="677333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117847"/>
              </p:ext>
            </p:extLst>
          </p:nvPr>
        </p:nvGraphicFramePr>
        <p:xfrm>
          <a:off x="3203095" y="4080206"/>
          <a:ext cx="5418668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2-5 NP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186152"/>
              </p:ext>
            </p:extLst>
          </p:nvPr>
        </p:nvGraphicFramePr>
        <p:xfrm>
          <a:off x="3869321" y="3556365"/>
          <a:ext cx="4064001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5053061"/>
              </p:ext>
            </p:extLst>
          </p:nvPr>
        </p:nvGraphicFramePr>
        <p:xfrm>
          <a:off x="4445032" y="3058160"/>
          <a:ext cx="2709334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1-6 VP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29857"/>
              </p:ext>
            </p:extLst>
          </p:nvPr>
        </p:nvGraphicFramePr>
        <p:xfrm>
          <a:off x="5185988" y="2597573"/>
          <a:ext cx="1354667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244" y="2334873"/>
            <a:ext cx="660400" cy="7747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4715" y="3532835"/>
            <a:ext cx="1016000" cy="11176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3365" y="4252080"/>
            <a:ext cx="787400" cy="7493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065" y="3051868"/>
            <a:ext cx="1270000" cy="18034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4468" y="2015973"/>
            <a:ext cx="1790700" cy="16637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5720" y="2133783"/>
            <a:ext cx="3251200" cy="13589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848428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2934923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4143346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5351769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852680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4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8428444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9666222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384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It's a lot like parsing, with extra annotation</a:t>
            </a:r>
            <a:br>
              <a:rPr lang="en-US" dirty="0" smtClean="0"/>
            </a:br>
            <a:r>
              <a:rPr lang="en-US" dirty="0" smtClean="0"/>
              <a:t>that explains how the English side is built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91657" y="5551714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sie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60848" y="5551714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will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95762" y="5551714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eine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912429" y="5551714"/>
            <a:ext cx="684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Tasse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3288" y="5551714"/>
            <a:ext cx="774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Kaffee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24686" y="5551714"/>
            <a:ext cx="850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trinken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596911"/>
              </p:ext>
            </p:extLst>
          </p:nvPr>
        </p:nvGraphicFramePr>
        <p:xfrm>
          <a:off x="1848428" y="5001380"/>
          <a:ext cx="8128002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0-1 PRO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4-5 NN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5-6 VB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1735173"/>
              </p:ext>
            </p:extLst>
          </p:nvPr>
        </p:nvGraphicFramePr>
        <p:xfrm>
          <a:off x="2413032" y="4540793"/>
          <a:ext cx="677333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117847"/>
              </p:ext>
            </p:extLst>
          </p:nvPr>
        </p:nvGraphicFramePr>
        <p:xfrm>
          <a:off x="3203095" y="4080206"/>
          <a:ext cx="5418668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2-5 NP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0186152"/>
              </p:ext>
            </p:extLst>
          </p:nvPr>
        </p:nvGraphicFramePr>
        <p:xfrm>
          <a:off x="3869321" y="3556365"/>
          <a:ext cx="4064001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5053061"/>
              </p:ext>
            </p:extLst>
          </p:nvPr>
        </p:nvGraphicFramePr>
        <p:xfrm>
          <a:off x="4445032" y="3058160"/>
          <a:ext cx="2709334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  <a:gridCol w="1354667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1-6 VP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7149334"/>
              </p:ext>
            </p:extLst>
          </p:nvPr>
        </p:nvGraphicFramePr>
        <p:xfrm>
          <a:off x="5185988" y="2597573"/>
          <a:ext cx="1354667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5466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0-6 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8244" y="2334873"/>
            <a:ext cx="660400" cy="7747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4715" y="3532835"/>
            <a:ext cx="1016000" cy="11176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3365" y="4252080"/>
            <a:ext cx="787400" cy="74930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7065" y="3051868"/>
            <a:ext cx="1270000" cy="18034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4468" y="2015973"/>
            <a:ext cx="1790700" cy="16637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05589" y="1418778"/>
            <a:ext cx="850900" cy="9525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5720" y="2133783"/>
            <a:ext cx="3251200" cy="13589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1848428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934923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</a:t>
            </a:r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143346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5351769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6852680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4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8428444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9666222" y="59879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415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Neural: Remove all linguistic information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1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49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4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RNNs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385856" y="3801539"/>
            <a:ext cx="255239" cy="1119225"/>
            <a:chOff x="2201634" y="201961"/>
            <a:chExt cx="652402" cy="2125603"/>
          </a:xfrm>
        </p:grpSpPr>
        <p:sp>
          <p:nvSpPr>
            <p:cNvPr id="7" name="Rectangle 6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367568" y="2235359"/>
            <a:ext cx="323889" cy="1566056"/>
            <a:chOff x="2117336" y="80424"/>
            <a:chExt cx="641196" cy="3897351"/>
          </a:xfrm>
        </p:grpSpPr>
        <p:sp>
          <p:nvSpPr>
            <p:cNvPr id="12" name="Rectangle 11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iangle 13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riangle 14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237164" y="2368275"/>
            <a:ext cx="356481" cy="2153442"/>
            <a:chOff x="2117336" y="80424"/>
            <a:chExt cx="641196" cy="3897351"/>
          </a:xfrm>
        </p:grpSpPr>
        <p:sp>
          <p:nvSpPr>
            <p:cNvPr id="20" name="Rectangle 19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riangle 20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riangle 21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riangle 25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073636" y="2422686"/>
            <a:ext cx="329423" cy="2002316"/>
            <a:chOff x="6256779" y="769180"/>
            <a:chExt cx="641196" cy="3897351"/>
          </a:xfrm>
        </p:grpSpPr>
        <p:sp>
          <p:nvSpPr>
            <p:cNvPr id="28" name="Rectangle 27"/>
            <p:cNvSpPr/>
            <p:nvPr/>
          </p:nvSpPr>
          <p:spPr>
            <a:xfrm>
              <a:off x="6256779" y="769180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376059" y="939840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375869" y="2290621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376059" y="4093984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375869" y="1586407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375869" y="2879305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375869" y="3496588"/>
              <a:ext cx="448056" cy="452581"/>
            </a:xfrm>
            <a:prstGeom prst="rect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Freeform 34"/>
          <p:cNvSpPr/>
          <p:nvPr/>
        </p:nvSpPr>
        <p:spPr>
          <a:xfrm>
            <a:off x="3770234" y="2005703"/>
            <a:ext cx="1655966" cy="444027"/>
          </a:xfrm>
          <a:custGeom>
            <a:avLst/>
            <a:gdLst>
              <a:gd name="connsiteX0" fmla="*/ 1655966 w 1655966"/>
              <a:gd name="connsiteY0" fmla="*/ 369455 h 444027"/>
              <a:gd name="connsiteX1" fmla="*/ 1591311 w 1655966"/>
              <a:gd name="connsiteY1" fmla="*/ 277091 h 444027"/>
              <a:gd name="connsiteX2" fmla="*/ 1572839 w 1655966"/>
              <a:gd name="connsiteY2" fmla="*/ 249382 h 444027"/>
              <a:gd name="connsiteX3" fmla="*/ 1517420 w 1655966"/>
              <a:gd name="connsiteY3" fmla="*/ 193964 h 444027"/>
              <a:gd name="connsiteX4" fmla="*/ 1489711 w 1655966"/>
              <a:gd name="connsiteY4" fmla="*/ 166255 h 444027"/>
              <a:gd name="connsiteX5" fmla="*/ 1462002 w 1655966"/>
              <a:gd name="connsiteY5" fmla="*/ 147782 h 444027"/>
              <a:gd name="connsiteX6" fmla="*/ 1092548 w 1655966"/>
              <a:gd name="connsiteY6" fmla="*/ 18473 h 444027"/>
              <a:gd name="connsiteX7" fmla="*/ 1018657 w 1655966"/>
              <a:gd name="connsiteY7" fmla="*/ 9236 h 444027"/>
              <a:gd name="connsiteX8" fmla="*/ 750802 w 1655966"/>
              <a:gd name="connsiteY8" fmla="*/ 0 h 444027"/>
              <a:gd name="connsiteX9" fmla="*/ 113493 w 1655966"/>
              <a:gd name="connsiteY9" fmla="*/ 9236 h 444027"/>
              <a:gd name="connsiteX10" fmla="*/ 85784 w 1655966"/>
              <a:gd name="connsiteY10" fmla="*/ 18473 h 444027"/>
              <a:gd name="connsiteX11" fmla="*/ 58075 w 1655966"/>
              <a:gd name="connsiteY11" fmla="*/ 36945 h 444027"/>
              <a:gd name="connsiteX12" fmla="*/ 30366 w 1655966"/>
              <a:gd name="connsiteY12" fmla="*/ 92364 h 444027"/>
              <a:gd name="connsiteX13" fmla="*/ 11893 w 1655966"/>
              <a:gd name="connsiteY13" fmla="*/ 120073 h 444027"/>
              <a:gd name="connsiteX14" fmla="*/ 11893 w 1655966"/>
              <a:gd name="connsiteY14" fmla="*/ 221673 h 444027"/>
              <a:gd name="connsiteX15" fmla="*/ 30366 w 1655966"/>
              <a:gd name="connsiteY15" fmla="*/ 249382 h 444027"/>
              <a:gd name="connsiteX16" fmla="*/ 39602 w 1655966"/>
              <a:gd name="connsiteY16" fmla="*/ 277091 h 444027"/>
              <a:gd name="connsiteX17" fmla="*/ 95020 w 1655966"/>
              <a:gd name="connsiteY17" fmla="*/ 323273 h 444027"/>
              <a:gd name="connsiteX18" fmla="*/ 122729 w 1655966"/>
              <a:gd name="connsiteY18" fmla="*/ 332509 h 444027"/>
              <a:gd name="connsiteX19" fmla="*/ 159675 w 1655966"/>
              <a:gd name="connsiteY19" fmla="*/ 360218 h 444027"/>
              <a:gd name="connsiteX20" fmla="*/ 196620 w 1655966"/>
              <a:gd name="connsiteY20" fmla="*/ 369455 h 444027"/>
              <a:gd name="connsiteX21" fmla="*/ 224329 w 1655966"/>
              <a:gd name="connsiteY21" fmla="*/ 378691 h 444027"/>
              <a:gd name="connsiteX22" fmla="*/ 261275 w 1655966"/>
              <a:gd name="connsiteY22" fmla="*/ 397164 h 444027"/>
              <a:gd name="connsiteX23" fmla="*/ 307457 w 1655966"/>
              <a:gd name="connsiteY23" fmla="*/ 406400 h 444027"/>
              <a:gd name="connsiteX24" fmla="*/ 399820 w 1655966"/>
              <a:gd name="connsiteY24" fmla="*/ 424873 h 444027"/>
              <a:gd name="connsiteX25" fmla="*/ 510657 w 1655966"/>
              <a:gd name="connsiteY25" fmla="*/ 443345 h 444027"/>
              <a:gd name="connsiteX26" fmla="*/ 575311 w 1655966"/>
              <a:gd name="connsiteY26" fmla="*/ 443345 h 444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655966" h="444027">
                <a:moveTo>
                  <a:pt x="1655966" y="369455"/>
                </a:moveTo>
                <a:cubicBezTo>
                  <a:pt x="1614941" y="314755"/>
                  <a:pt x="1636789" y="345308"/>
                  <a:pt x="1591311" y="277091"/>
                </a:cubicBezTo>
                <a:cubicBezTo>
                  <a:pt x="1585154" y="267855"/>
                  <a:pt x="1580688" y="257231"/>
                  <a:pt x="1572839" y="249382"/>
                </a:cubicBezTo>
                <a:lnTo>
                  <a:pt x="1517420" y="193964"/>
                </a:lnTo>
                <a:cubicBezTo>
                  <a:pt x="1508184" y="184728"/>
                  <a:pt x="1500579" y="173501"/>
                  <a:pt x="1489711" y="166255"/>
                </a:cubicBezTo>
                <a:cubicBezTo>
                  <a:pt x="1480475" y="160097"/>
                  <a:pt x="1472406" y="151653"/>
                  <a:pt x="1462002" y="147782"/>
                </a:cubicBezTo>
                <a:cubicBezTo>
                  <a:pt x="1339717" y="102280"/>
                  <a:pt x="1217085" y="57391"/>
                  <a:pt x="1092548" y="18473"/>
                </a:cubicBezTo>
                <a:cubicBezTo>
                  <a:pt x="1068856" y="11069"/>
                  <a:pt x="1043443" y="10576"/>
                  <a:pt x="1018657" y="9236"/>
                </a:cubicBezTo>
                <a:cubicBezTo>
                  <a:pt x="929449" y="4414"/>
                  <a:pt x="840087" y="3079"/>
                  <a:pt x="750802" y="0"/>
                </a:cubicBezTo>
                <a:lnTo>
                  <a:pt x="113493" y="9236"/>
                </a:lnTo>
                <a:cubicBezTo>
                  <a:pt x="103761" y="9506"/>
                  <a:pt x="94492" y="14119"/>
                  <a:pt x="85784" y="18473"/>
                </a:cubicBezTo>
                <a:cubicBezTo>
                  <a:pt x="75855" y="23437"/>
                  <a:pt x="67311" y="30788"/>
                  <a:pt x="58075" y="36945"/>
                </a:cubicBezTo>
                <a:cubicBezTo>
                  <a:pt x="5130" y="116364"/>
                  <a:pt x="68609" y="15878"/>
                  <a:pt x="30366" y="92364"/>
                </a:cubicBezTo>
                <a:cubicBezTo>
                  <a:pt x="25402" y="102293"/>
                  <a:pt x="18051" y="110837"/>
                  <a:pt x="11893" y="120073"/>
                </a:cubicBezTo>
                <a:cubicBezTo>
                  <a:pt x="-2529" y="163342"/>
                  <a:pt x="-5339" y="158488"/>
                  <a:pt x="11893" y="221673"/>
                </a:cubicBezTo>
                <a:cubicBezTo>
                  <a:pt x="14814" y="232383"/>
                  <a:pt x="24208" y="240146"/>
                  <a:pt x="30366" y="249382"/>
                </a:cubicBezTo>
                <a:cubicBezTo>
                  <a:pt x="33445" y="258618"/>
                  <a:pt x="34202" y="268990"/>
                  <a:pt x="39602" y="277091"/>
                </a:cubicBezTo>
                <a:cubicBezTo>
                  <a:pt x="49815" y="292411"/>
                  <a:pt x="77982" y="314754"/>
                  <a:pt x="95020" y="323273"/>
                </a:cubicBezTo>
                <a:cubicBezTo>
                  <a:pt x="103728" y="327627"/>
                  <a:pt x="113493" y="329430"/>
                  <a:pt x="122729" y="332509"/>
                </a:cubicBezTo>
                <a:cubicBezTo>
                  <a:pt x="135044" y="341745"/>
                  <a:pt x="145906" y="353333"/>
                  <a:pt x="159675" y="360218"/>
                </a:cubicBezTo>
                <a:cubicBezTo>
                  <a:pt x="171029" y="365895"/>
                  <a:pt x="184414" y="365968"/>
                  <a:pt x="196620" y="369455"/>
                </a:cubicBezTo>
                <a:cubicBezTo>
                  <a:pt x="205981" y="372130"/>
                  <a:pt x="215380" y="374856"/>
                  <a:pt x="224329" y="378691"/>
                </a:cubicBezTo>
                <a:cubicBezTo>
                  <a:pt x="236985" y="384115"/>
                  <a:pt x="248213" y="392810"/>
                  <a:pt x="261275" y="397164"/>
                </a:cubicBezTo>
                <a:cubicBezTo>
                  <a:pt x="276168" y="402128"/>
                  <a:pt x="292132" y="402995"/>
                  <a:pt x="307457" y="406400"/>
                </a:cubicBezTo>
                <a:cubicBezTo>
                  <a:pt x="417736" y="430905"/>
                  <a:pt x="250495" y="397723"/>
                  <a:pt x="399820" y="424873"/>
                </a:cubicBezTo>
                <a:cubicBezTo>
                  <a:pt x="441049" y="432369"/>
                  <a:pt x="466933" y="440222"/>
                  <a:pt x="510657" y="443345"/>
                </a:cubicBezTo>
                <a:cubicBezTo>
                  <a:pt x="532154" y="444880"/>
                  <a:pt x="553760" y="443345"/>
                  <a:pt x="575311" y="443345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4827122" y="3497566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5648476" y="3512442"/>
            <a:ext cx="370329" cy="502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3559819" y="4393300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545105" y="3874671"/>
            <a:ext cx="5100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i-1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Box 39"/>
              <p:cNvSpPr txBox="1"/>
              <p:nvPr/>
            </p:nvSpPr>
            <p:spPr>
              <a:xfrm>
                <a:off x="6464243" y="2842547"/>
                <a:ext cx="20316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charset="0"/>
                        </a:rPr>
                        <m:t>𝑃</m:t>
                      </m:r>
                      <m:d>
                        <m:dPr>
                          <m:endChr m:val="|"/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dirty="0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, 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charset="0"/>
                            </a:rPr>
                            <m:t>…,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charset="0"/>
                            </a:rPr>
                            <m:t>𝑖</m:t>
                          </m:r>
                          <m:r>
                            <a:rPr lang="en-US" b="0" i="1" dirty="0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r>
                        <a:rPr lang="en-US" b="0" i="1" dirty="0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</p:txBody>
          </p:sp>
        </mc:Choice>
        <mc:Fallback>
          <p:sp>
            <p:nvSpPr>
              <p:cNvPr id="40" name="TextBox 3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4243" y="2842547"/>
                <a:ext cx="2031646" cy="369332"/>
              </a:xfrm>
              <a:prstGeom prst="rect">
                <a:avLst/>
              </a:prstGeom>
              <a:blipFill rotWithShape="0">
                <a:blip r:embed="rId2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100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81561" y="2760048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71515" y="3487782"/>
            <a:ext cx="67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"I"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264393" y="3866686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26013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"I")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771558" y="98894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=P(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</a:t>
            </a:r>
            <a:r>
              <a:rPr lang="en-US" sz="3200" b="1" dirty="0" err="1" smtClean="0"/>
              <a:t>h</a:t>
            </a:r>
            <a:r>
              <a:rPr lang="en-US" sz="3200" baseline="-25000" dirty="0" err="1" smtClean="0"/>
              <a:t>"I</a:t>
            </a:r>
            <a:r>
              <a:rPr lang="en-US" sz="3200" baseline="-25000" dirty="0" smtClean="0"/>
              <a:t>"</a:t>
            </a:r>
            <a:r>
              <a:rPr lang="en-US" sz="3200" dirty="0" smtClean="0"/>
              <a:t>) </a:t>
            </a:r>
            <a:endParaRPr lang="en-US" sz="3200" dirty="0"/>
          </a:p>
        </p:txBody>
      </p:sp>
      <p:sp>
        <p:nvSpPr>
          <p:cNvPr id="37" name="Freeform 36"/>
          <p:cNvSpPr/>
          <p:nvPr/>
        </p:nvSpPr>
        <p:spPr>
          <a:xfrm>
            <a:off x="2625997" y="2462714"/>
            <a:ext cx="1539603" cy="2589577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95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661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/>
              <a:t>"threw"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I threw) </a:t>
            </a:r>
            <a:endParaRPr lang="en-US" sz="32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186421" y="973089"/>
            <a:ext cx="750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683351" y="1932252"/>
            <a:ext cx="3483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=P(</a:t>
            </a:r>
            <a:r>
              <a:rPr lang="en-US" sz="3200" dirty="0" err="1" smtClean="0"/>
              <a:t>w</a:t>
            </a:r>
            <a:r>
              <a:rPr lang="en-US" sz="3200" baseline="-25000" dirty="0" err="1" smtClean="0"/>
              <a:t>i</a:t>
            </a:r>
            <a:r>
              <a:rPr lang="en-US" sz="3200" dirty="0" smtClean="0"/>
              <a:t>= ... | </a:t>
            </a:r>
            <a:r>
              <a:rPr lang="en-US" sz="3200" b="1" dirty="0" err="1" smtClean="0"/>
              <a:t>h</a:t>
            </a:r>
            <a:r>
              <a:rPr lang="en-US" sz="3200" baseline="-25000" dirty="0" err="1" smtClean="0"/>
              <a:t>"I</a:t>
            </a:r>
            <a:r>
              <a:rPr lang="en-US" sz="3200" baseline="-25000" dirty="0" smtClean="0"/>
              <a:t> threw"</a:t>
            </a:r>
            <a:r>
              <a:rPr lang="en-US" sz="3200" dirty="0" smtClean="0"/>
              <a:t> ) </a:t>
            </a:r>
            <a:endParaRPr lang="en-US" sz="32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89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178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"the"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I threw the) </a:t>
            </a:r>
            <a:endParaRPr lang="en-US" sz="28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5596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threw"</a:t>
            </a:r>
            <a:endParaRPr lang="en-US" sz="36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=P(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</a:t>
            </a:r>
            <a:r>
              <a:rPr lang="en-US" sz="2800" b="1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 "</a:t>
            </a:r>
            <a:r>
              <a:rPr lang="en-US" sz="2800" dirty="0" smtClean="0"/>
              <a:t> ) 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214246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65027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60813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0469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 the"</a:t>
            </a:r>
            <a:endParaRPr lang="en-US" sz="3600" dirty="0"/>
          </a:p>
        </p:txBody>
      </p:sp>
      <p:sp>
        <p:nvSpPr>
          <p:cNvPr id="3" name="Freeform 2"/>
          <p:cNvSpPr/>
          <p:nvPr/>
        </p:nvSpPr>
        <p:spPr>
          <a:xfrm>
            <a:off x="2789382" y="3657600"/>
            <a:ext cx="1376218" cy="1394691"/>
          </a:xfrm>
          <a:custGeom>
            <a:avLst/>
            <a:gdLst>
              <a:gd name="connsiteX0" fmla="*/ 1376218 w 1376218"/>
              <a:gd name="connsiteY0" fmla="*/ 1117600 h 1394691"/>
              <a:gd name="connsiteX1" fmla="*/ 1366982 w 1376218"/>
              <a:gd name="connsiteY1" fmla="*/ 1209964 h 1394691"/>
              <a:gd name="connsiteX2" fmla="*/ 1357745 w 1376218"/>
              <a:gd name="connsiteY2" fmla="*/ 1237673 h 1394691"/>
              <a:gd name="connsiteX3" fmla="*/ 1293091 w 1376218"/>
              <a:gd name="connsiteY3" fmla="*/ 1357745 h 1394691"/>
              <a:gd name="connsiteX4" fmla="*/ 1256145 w 1376218"/>
              <a:gd name="connsiteY4" fmla="*/ 1394691 h 1394691"/>
              <a:gd name="connsiteX5" fmla="*/ 655782 w 1376218"/>
              <a:gd name="connsiteY5" fmla="*/ 1173018 h 1394691"/>
              <a:gd name="connsiteX6" fmla="*/ 600363 w 1376218"/>
              <a:gd name="connsiteY6" fmla="*/ 1071418 h 1394691"/>
              <a:gd name="connsiteX7" fmla="*/ 563418 w 1376218"/>
              <a:gd name="connsiteY7" fmla="*/ 868218 h 1394691"/>
              <a:gd name="connsiteX8" fmla="*/ 535709 w 1376218"/>
              <a:gd name="connsiteY8" fmla="*/ 766618 h 1394691"/>
              <a:gd name="connsiteX9" fmla="*/ 508000 w 1376218"/>
              <a:gd name="connsiteY9" fmla="*/ 701964 h 1394691"/>
              <a:gd name="connsiteX10" fmla="*/ 471054 w 1376218"/>
              <a:gd name="connsiteY10" fmla="*/ 628073 h 1394691"/>
              <a:gd name="connsiteX11" fmla="*/ 461818 w 1376218"/>
              <a:gd name="connsiteY11" fmla="*/ 600364 h 1394691"/>
              <a:gd name="connsiteX12" fmla="*/ 424873 w 1376218"/>
              <a:gd name="connsiteY12" fmla="*/ 544945 h 1394691"/>
              <a:gd name="connsiteX13" fmla="*/ 397163 w 1376218"/>
              <a:gd name="connsiteY13" fmla="*/ 498764 h 1394691"/>
              <a:gd name="connsiteX14" fmla="*/ 378691 w 1376218"/>
              <a:gd name="connsiteY14" fmla="*/ 461818 h 1394691"/>
              <a:gd name="connsiteX15" fmla="*/ 314036 w 1376218"/>
              <a:gd name="connsiteY15" fmla="*/ 360218 h 1394691"/>
              <a:gd name="connsiteX16" fmla="*/ 277091 w 1376218"/>
              <a:gd name="connsiteY16" fmla="*/ 295564 h 1394691"/>
              <a:gd name="connsiteX17" fmla="*/ 267854 w 1376218"/>
              <a:gd name="connsiteY17" fmla="*/ 267855 h 1394691"/>
              <a:gd name="connsiteX18" fmla="*/ 230909 w 1376218"/>
              <a:gd name="connsiteY18" fmla="*/ 212436 h 1394691"/>
              <a:gd name="connsiteX19" fmla="*/ 212436 w 1376218"/>
              <a:gd name="connsiteY19" fmla="*/ 184727 h 1394691"/>
              <a:gd name="connsiteX20" fmla="*/ 193963 w 1376218"/>
              <a:gd name="connsiteY20" fmla="*/ 129309 h 1394691"/>
              <a:gd name="connsiteX21" fmla="*/ 129309 w 1376218"/>
              <a:gd name="connsiteY21" fmla="*/ 55418 h 1394691"/>
              <a:gd name="connsiteX22" fmla="*/ 73891 w 1376218"/>
              <a:gd name="connsiteY22" fmla="*/ 36945 h 1394691"/>
              <a:gd name="connsiteX23" fmla="*/ 46182 w 1376218"/>
              <a:gd name="connsiteY23" fmla="*/ 27709 h 1394691"/>
              <a:gd name="connsiteX24" fmla="*/ 0 w 1376218"/>
              <a:gd name="connsiteY24" fmla="*/ 0 h 139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76218" h="1394691">
                <a:moveTo>
                  <a:pt x="1376218" y="1117600"/>
                </a:moveTo>
                <a:cubicBezTo>
                  <a:pt x="1373139" y="1148388"/>
                  <a:pt x="1371687" y="1179382"/>
                  <a:pt x="1366982" y="1209964"/>
                </a:cubicBezTo>
                <a:cubicBezTo>
                  <a:pt x="1365502" y="1219587"/>
                  <a:pt x="1361825" y="1228833"/>
                  <a:pt x="1357745" y="1237673"/>
                </a:cubicBezTo>
                <a:cubicBezTo>
                  <a:pt x="1353958" y="1245878"/>
                  <a:pt x="1315383" y="1331737"/>
                  <a:pt x="1293091" y="1357745"/>
                </a:cubicBezTo>
                <a:cubicBezTo>
                  <a:pt x="1281757" y="1370969"/>
                  <a:pt x="1268460" y="1382376"/>
                  <a:pt x="1256145" y="1394691"/>
                </a:cubicBezTo>
                <a:cubicBezTo>
                  <a:pt x="1056024" y="1320800"/>
                  <a:pt x="847123" y="1267341"/>
                  <a:pt x="655782" y="1173018"/>
                </a:cubicBezTo>
                <a:cubicBezTo>
                  <a:pt x="621181" y="1155961"/>
                  <a:pt x="614096" y="1107468"/>
                  <a:pt x="600363" y="1071418"/>
                </a:cubicBezTo>
                <a:cubicBezTo>
                  <a:pt x="590325" y="1045069"/>
                  <a:pt x="568228" y="887459"/>
                  <a:pt x="563418" y="868218"/>
                </a:cubicBezTo>
                <a:cubicBezTo>
                  <a:pt x="557594" y="844922"/>
                  <a:pt x="547217" y="795389"/>
                  <a:pt x="535709" y="766618"/>
                </a:cubicBezTo>
                <a:cubicBezTo>
                  <a:pt x="527001" y="744848"/>
                  <a:pt x="516708" y="723734"/>
                  <a:pt x="508000" y="701964"/>
                </a:cubicBezTo>
                <a:cubicBezTo>
                  <a:pt x="466342" y="597821"/>
                  <a:pt x="553085" y="792137"/>
                  <a:pt x="471054" y="628073"/>
                </a:cubicBezTo>
                <a:cubicBezTo>
                  <a:pt x="466700" y="619365"/>
                  <a:pt x="466546" y="608875"/>
                  <a:pt x="461818" y="600364"/>
                </a:cubicBezTo>
                <a:cubicBezTo>
                  <a:pt x="451036" y="580956"/>
                  <a:pt x="436793" y="563676"/>
                  <a:pt x="424873" y="544945"/>
                </a:cubicBezTo>
                <a:cubicBezTo>
                  <a:pt x="415235" y="529799"/>
                  <a:pt x="405881" y="514457"/>
                  <a:pt x="397163" y="498764"/>
                </a:cubicBezTo>
                <a:cubicBezTo>
                  <a:pt x="390476" y="486728"/>
                  <a:pt x="385378" y="473854"/>
                  <a:pt x="378691" y="461818"/>
                </a:cubicBezTo>
                <a:cubicBezTo>
                  <a:pt x="356952" y="422686"/>
                  <a:pt x="339432" y="398311"/>
                  <a:pt x="314036" y="360218"/>
                </a:cubicBezTo>
                <a:cubicBezTo>
                  <a:pt x="295482" y="332388"/>
                  <a:pt x="291155" y="328379"/>
                  <a:pt x="277091" y="295564"/>
                </a:cubicBezTo>
                <a:cubicBezTo>
                  <a:pt x="273256" y="286615"/>
                  <a:pt x="272582" y="276366"/>
                  <a:pt x="267854" y="267855"/>
                </a:cubicBezTo>
                <a:cubicBezTo>
                  <a:pt x="257072" y="248447"/>
                  <a:pt x="243224" y="230909"/>
                  <a:pt x="230909" y="212436"/>
                </a:cubicBezTo>
                <a:lnTo>
                  <a:pt x="212436" y="184727"/>
                </a:lnTo>
                <a:cubicBezTo>
                  <a:pt x="206278" y="166254"/>
                  <a:pt x="204764" y="145511"/>
                  <a:pt x="193963" y="129309"/>
                </a:cubicBezTo>
                <a:cubicBezTo>
                  <a:pt x="170305" y="93822"/>
                  <a:pt x="165768" y="71622"/>
                  <a:pt x="129309" y="55418"/>
                </a:cubicBezTo>
                <a:cubicBezTo>
                  <a:pt x="111515" y="47510"/>
                  <a:pt x="92364" y="43103"/>
                  <a:pt x="73891" y="36945"/>
                </a:cubicBezTo>
                <a:lnTo>
                  <a:pt x="46182" y="27709"/>
                </a:lnTo>
                <a:cubicBezTo>
                  <a:pt x="12745" y="5417"/>
                  <a:pt x="28402" y="14200"/>
                  <a:pt x="0" y="0"/>
                </a:cubicBezTo>
              </a:path>
            </a:pathLst>
          </a:custGeom>
          <a:noFill/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025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2024364" y="3973446"/>
            <a:ext cx="652402" cy="2125603"/>
            <a:chOff x="2201634" y="201961"/>
            <a:chExt cx="652402" cy="2125603"/>
          </a:xfrm>
        </p:grpSpPr>
        <p:sp>
          <p:nvSpPr>
            <p:cNvPr id="14" name="Rectangle 13"/>
            <p:cNvSpPr/>
            <p:nvPr/>
          </p:nvSpPr>
          <p:spPr>
            <a:xfrm>
              <a:off x="2201634" y="201961"/>
              <a:ext cx="652402" cy="212560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2298204" y="395711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2298014" y="1746492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298014" y="1042278"/>
              <a:ext cx="448056" cy="452581"/>
            </a:xfrm>
            <a:prstGeom prst="ellipse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251394" y="4321869"/>
            <a:ext cx="12282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"ball"</a:t>
            </a:r>
            <a:endParaRPr lang="en-US" sz="3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193568" y="4956577"/>
            <a:ext cx="659864" cy="605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868798" y="799145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/>
          <p:cNvSpPr/>
          <p:nvPr/>
        </p:nvSpPr>
        <p:spPr>
          <a:xfrm>
            <a:off x="3965463" y="914494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/>
          <p:cNvSpPr/>
          <p:nvPr/>
        </p:nvSpPr>
        <p:spPr>
          <a:xfrm>
            <a:off x="3965273" y="2265275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/>
          <p:cNvSpPr/>
          <p:nvPr/>
        </p:nvSpPr>
        <p:spPr>
          <a:xfrm>
            <a:off x="3965463" y="4002650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/>
          <p:cNvSpPr/>
          <p:nvPr/>
        </p:nvSpPr>
        <p:spPr>
          <a:xfrm>
            <a:off x="3965273" y="1561061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/>
          <p:cNvSpPr/>
          <p:nvPr/>
        </p:nvSpPr>
        <p:spPr>
          <a:xfrm>
            <a:off x="3965273" y="2835486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riangle 25"/>
          <p:cNvSpPr/>
          <p:nvPr/>
        </p:nvSpPr>
        <p:spPr>
          <a:xfrm>
            <a:off x="3965273" y="3428079"/>
            <a:ext cx="448056" cy="452581"/>
          </a:xfrm>
          <a:prstGeom prst="triangl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401969" y="5981290"/>
            <a:ext cx="5552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Sentence = "I threw the ball"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6256779" y="769180"/>
            <a:ext cx="641196" cy="38973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376059" y="939840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375869" y="2290621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376059" y="4093984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6375869" y="1586407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375869" y="2879305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375869" y="3496588"/>
            <a:ext cx="448056" cy="4525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540188" y="799145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P(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i</a:t>
            </a:r>
            <a:r>
              <a:rPr lang="en-US" sz="2000" dirty="0" smtClean="0"/>
              <a:t>= ... | I threw the ball) </a:t>
            </a:r>
            <a:endParaRPr lang="en-US" sz="2000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6823925" y="1240091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2891267" y="2760048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642729" y="2707815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99904" y="1043909"/>
            <a:ext cx="1634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the"</a:t>
            </a:r>
            <a:endParaRPr lang="en-US" sz="2800" dirty="0"/>
          </a:p>
        </p:txBody>
      </p:sp>
      <p:sp>
        <p:nvSpPr>
          <p:cNvPr id="45" name="TextBox 44"/>
          <p:cNvSpPr txBox="1"/>
          <p:nvPr/>
        </p:nvSpPr>
        <p:spPr>
          <a:xfrm>
            <a:off x="7194253" y="1950150"/>
            <a:ext cx="3907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=P(</a:t>
            </a:r>
            <a:r>
              <a:rPr lang="en-US" sz="2800" dirty="0" err="1" smtClean="0"/>
              <a:t>w</a:t>
            </a:r>
            <a:r>
              <a:rPr lang="en-US" sz="2800" baseline="-25000" dirty="0" err="1" smtClean="0"/>
              <a:t>i</a:t>
            </a:r>
            <a:r>
              <a:rPr lang="en-US" sz="2800" dirty="0" smtClean="0"/>
              <a:t>= ... | </a:t>
            </a:r>
            <a:r>
              <a:rPr lang="en-US" sz="2800" b="1" dirty="0" err="1" smtClean="0"/>
              <a:t>h</a:t>
            </a:r>
            <a:r>
              <a:rPr lang="en-US" sz="2800" baseline="-25000" dirty="0" err="1" smtClean="0"/>
              <a:t>"I</a:t>
            </a:r>
            <a:r>
              <a:rPr lang="en-US" sz="2800" baseline="-25000" dirty="0" smtClean="0"/>
              <a:t> threw the ball "</a:t>
            </a:r>
            <a:r>
              <a:rPr lang="en-US" sz="2800" dirty="0" smtClean="0"/>
              <a:t> ) </a:t>
            </a:r>
            <a:endParaRPr lang="en-US" sz="2800" dirty="0"/>
          </a:p>
        </p:txBody>
      </p:sp>
      <p:grpSp>
        <p:nvGrpSpPr>
          <p:cNvPr id="2" name="Group 1"/>
          <p:cNvGrpSpPr/>
          <p:nvPr/>
        </p:nvGrpSpPr>
        <p:grpSpPr>
          <a:xfrm>
            <a:off x="2033612" y="81758"/>
            <a:ext cx="641196" cy="3897351"/>
            <a:chOff x="2117336" y="80424"/>
            <a:chExt cx="641196" cy="3897351"/>
          </a:xfrm>
        </p:grpSpPr>
        <p:sp>
          <p:nvSpPr>
            <p:cNvPr id="37" name="Rectangle 36"/>
            <p:cNvSpPr/>
            <p:nvPr/>
          </p:nvSpPr>
          <p:spPr>
            <a:xfrm>
              <a:off x="2117336" y="80424"/>
              <a:ext cx="641196" cy="38973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riangle 39"/>
            <p:cNvSpPr/>
            <p:nvPr/>
          </p:nvSpPr>
          <p:spPr>
            <a:xfrm>
              <a:off x="2214001" y="195773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riangle 40"/>
            <p:cNvSpPr/>
            <p:nvPr/>
          </p:nvSpPr>
          <p:spPr>
            <a:xfrm>
              <a:off x="2213811" y="1546554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riangle 41"/>
            <p:cNvSpPr/>
            <p:nvPr/>
          </p:nvSpPr>
          <p:spPr>
            <a:xfrm>
              <a:off x="2214001" y="3283929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/>
            <p:cNvSpPr/>
            <p:nvPr/>
          </p:nvSpPr>
          <p:spPr>
            <a:xfrm>
              <a:off x="2213811" y="842340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riangle 45"/>
            <p:cNvSpPr/>
            <p:nvPr/>
          </p:nvSpPr>
          <p:spPr>
            <a:xfrm>
              <a:off x="2213811" y="2116765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riangle 46"/>
            <p:cNvSpPr/>
            <p:nvPr/>
          </p:nvSpPr>
          <p:spPr>
            <a:xfrm>
              <a:off x="2213811" y="2709358"/>
              <a:ext cx="448056" cy="452581"/>
            </a:xfrm>
            <a:prstGeom prst="triangle">
              <a:avLst/>
            </a:prstGeom>
            <a:solidFill>
              <a:schemeClr val="accent5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3814038" y="100231"/>
            <a:ext cx="2566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h</a:t>
            </a:r>
            <a:r>
              <a:rPr lang="en-US" sz="3600" baseline="-25000" dirty="0" err="1" smtClean="0"/>
              <a:t>"I</a:t>
            </a:r>
            <a:r>
              <a:rPr lang="en-US" sz="3600" baseline="-25000" dirty="0" smtClean="0"/>
              <a:t> threw the ball"</a:t>
            </a:r>
            <a:endParaRPr lang="en-US" sz="3600" dirty="0"/>
          </a:p>
        </p:txBody>
      </p:sp>
      <p:sp>
        <p:nvSpPr>
          <p:cNvPr id="49" name="TextBox 48"/>
          <p:cNvSpPr txBox="1"/>
          <p:nvPr/>
        </p:nvSpPr>
        <p:spPr>
          <a:xfrm>
            <a:off x="7597548" y="4001837"/>
            <a:ext cx="338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P(</a:t>
            </a:r>
            <a:r>
              <a:rPr lang="en-US" sz="2000" dirty="0" err="1" smtClean="0"/>
              <a:t>w</a:t>
            </a:r>
            <a:r>
              <a:rPr lang="en-US" sz="2000" baseline="-25000" dirty="0" err="1" smtClean="0"/>
              <a:t>i</a:t>
            </a:r>
            <a:r>
              <a:rPr lang="en-US" sz="2000" dirty="0" smtClean="0"/>
              <a:t>= STOP | I threw the ball) </a:t>
            </a:r>
            <a:endParaRPr lang="en-US" sz="2000" dirty="0"/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6881285" y="4442783"/>
            <a:ext cx="740657" cy="100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9142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0105"/>
          </a:xfrm>
        </p:spPr>
        <p:txBody>
          <a:bodyPr/>
          <a:lstStyle/>
          <a:p>
            <a:r>
              <a:rPr lang="en-US" dirty="0" smtClean="0"/>
              <a:t>Unrolled View of RNN</a:t>
            </a:r>
            <a:endParaRPr lang="en-US" dirty="0"/>
          </a:p>
        </p:txBody>
      </p:sp>
      <p:cxnSp>
        <p:nvCxnSpPr>
          <p:cNvPr id="63" name="Straight Arrow Connector 62"/>
          <p:cNvCxnSpPr/>
          <p:nvPr/>
        </p:nvCxnSpPr>
        <p:spPr>
          <a:xfrm flipV="1">
            <a:off x="2855064" y="4597149"/>
            <a:ext cx="703793" cy="1005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8" name="Group 397"/>
          <p:cNvGrpSpPr/>
          <p:nvPr/>
        </p:nvGrpSpPr>
        <p:grpSpPr>
          <a:xfrm>
            <a:off x="2395799" y="1407566"/>
            <a:ext cx="1101656" cy="5255725"/>
            <a:chOff x="2395799" y="1407566"/>
            <a:chExt cx="1101656" cy="5255725"/>
          </a:xfrm>
        </p:grpSpPr>
        <p:sp>
          <p:nvSpPr>
            <p:cNvPr id="69" name="TextBox 68"/>
            <p:cNvSpPr txBox="1"/>
            <p:nvPr/>
          </p:nvSpPr>
          <p:spPr>
            <a:xfrm>
              <a:off x="3255081" y="1407566"/>
              <a:ext cx="2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</a:t>
              </a: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2418068" y="3698596"/>
              <a:ext cx="351021" cy="1483316"/>
              <a:chOff x="3868798" y="799145"/>
              <a:chExt cx="641196" cy="3897351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riangle 4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riangle 5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riangle 6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Triangle 7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riangle 8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riangle 9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2418068" y="1781820"/>
              <a:ext cx="333829" cy="1557977"/>
              <a:chOff x="6256779" y="769180"/>
              <a:chExt cx="641196" cy="3897351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6256779" y="76918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376059" y="939840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6375869" y="229062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6376059" y="409398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6375869" y="158640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375869" y="287930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6375869" y="349658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2395799" y="5578638"/>
              <a:ext cx="422902" cy="1084653"/>
              <a:chOff x="2201634" y="201961"/>
              <a:chExt cx="652402" cy="2125603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9" name="Straight Arrow Connector 48"/>
            <p:cNvCxnSpPr/>
            <p:nvPr/>
          </p:nvCxnSpPr>
          <p:spPr>
            <a:xfrm flipH="1" flipV="1">
              <a:off x="2603495" y="5195942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V="1">
              <a:off x="2888134" y="1733099"/>
              <a:ext cx="351897" cy="30221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H="1" flipV="1">
              <a:off x="2571259" y="3353827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7" name="Freeform 146"/>
          <p:cNvSpPr/>
          <p:nvPr/>
        </p:nvSpPr>
        <p:spPr>
          <a:xfrm>
            <a:off x="3144842" y="1799771"/>
            <a:ext cx="367615" cy="4412343"/>
          </a:xfrm>
          <a:custGeom>
            <a:avLst/>
            <a:gdLst>
              <a:gd name="connsiteX0" fmla="*/ 193444 w 367615"/>
              <a:gd name="connsiteY0" fmla="*/ 0 h 4412343"/>
              <a:gd name="connsiteX1" fmla="*/ 4758 w 367615"/>
              <a:gd name="connsiteY1" fmla="*/ 3222172 h 4412343"/>
              <a:gd name="connsiteX2" fmla="*/ 367615 w 367615"/>
              <a:gd name="connsiteY2" fmla="*/ 4412343 h 4412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7615" h="4412343">
                <a:moveTo>
                  <a:pt x="193444" y="0"/>
                </a:moveTo>
                <a:cubicBezTo>
                  <a:pt x="84586" y="1243391"/>
                  <a:pt x="-24271" y="2486782"/>
                  <a:pt x="4758" y="3222172"/>
                </a:cubicBezTo>
                <a:cubicBezTo>
                  <a:pt x="33786" y="3957563"/>
                  <a:pt x="367615" y="4412343"/>
                  <a:pt x="367615" y="4412343"/>
                </a:cubicBezTo>
              </a:path>
            </a:pathLst>
          </a:custGeom>
          <a:noFill/>
          <a:ln w="38100"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TextBox 281"/>
          <p:cNvSpPr txBox="1"/>
          <p:nvPr/>
        </p:nvSpPr>
        <p:spPr>
          <a:xfrm>
            <a:off x="4568063" y="1430439"/>
            <a:ext cx="740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threw</a:t>
            </a:r>
            <a:endParaRPr lang="en-US" dirty="0"/>
          </a:p>
        </p:txBody>
      </p:sp>
      <p:grpSp>
        <p:nvGrpSpPr>
          <p:cNvPr id="283" name="Group 282"/>
          <p:cNvGrpSpPr/>
          <p:nvPr/>
        </p:nvGrpSpPr>
        <p:grpSpPr>
          <a:xfrm>
            <a:off x="3708781" y="1755972"/>
            <a:ext cx="1163058" cy="4930192"/>
            <a:chOff x="2395799" y="1733099"/>
            <a:chExt cx="1163058" cy="4930192"/>
          </a:xfrm>
        </p:grpSpPr>
        <p:grpSp>
          <p:nvGrpSpPr>
            <p:cNvPr id="284" name="Group 283"/>
            <p:cNvGrpSpPr/>
            <p:nvPr/>
          </p:nvGrpSpPr>
          <p:grpSpPr>
            <a:xfrm>
              <a:off x="2418068" y="3698596"/>
              <a:ext cx="351021" cy="1483316"/>
              <a:chOff x="3868798" y="799145"/>
              <a:chExt cx="641196" cy="3897351"/>
            </a:xfrm>
          </p:grpSpPr>
          <p:sp>
            <p:nvSpPr>
              <p:cNvPr id="303" name="Rectangle 302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4" name="Triangle 303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Triangle 304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Triangle 305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Triangle 306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8" name="Triangle 307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9" name="Triangle 308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5" name="Group 284"/>
            <p:cNvGrpSpPr/>
            <p:nvPr/>
          </p:nvGrpSpPr>
          <p:grpSpPr>
            <a:xfrm>
              <a:off x="2418068" y="1781820"/>
              <a:ext cx="333829" cy="1557977"/>
              <a:chOff x="6256779" y="769180"/>
              <a:chExt cx="641196" cy="3897351"/>
            </a:xfrm>
          </p:grpSpPr>
          <p:sp>
            <p:nvSpPr>
              <p:cNvPr id="296" name="Rectangle 295"/>
              <p:cNvSpPr/>
              <p:nvPr/>
            </p:nvSpPr>
            <p:spPr>
              <a:xfrm>
                <a:off x="6256779" y="76918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7" name="Rectangle 296"/>
              <p:cNvSpPr/>
              <p:nvPr/>
            </p:nvSpPr>
            <p:spPr>
              <a:xfrm>
                <a:off x="6376059" y="939840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8" name="Rectangle 297"/>
              <p:cNvSpPr/>
              <p:nvPr/>
            </p:nvSpPr>
            <p:spPr>
              <a:xfrm>
                <a:off x="6375869" y="229062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Rectangle 298"/>
              <p:cNvSpPr/>
              <p:nvPr/>
            </p:nvSpPr>
            <p:spPr>
              <a:xfrm>
                <a:off x="6376059" y="409398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Rectangle 299"/>
              <p:cNvSpPr/>
              <p:nvPr/>
            </p:nvSpPr>
            <p:spPr>
              <a:xfrm>
                <a:off x="6375869" y="158640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Rectangle 300"/>
              <p:cNvSpPr/>
              <p:nvPr/>
            </p:nvSpPr>
            <p:spPr>
              <a:xfrm>
                <a:off x="6375869" y="287930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Rectangle 301"/>
              <p:cNvSpPr/>
              <p:nvPr/>
            </p:nvSpPr>
            <p:spPr>
              <a:xfrm>
                <a:off x="6375869" y="349658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6" name="Group 285"/>
            <p:cNvGrpSpPr/>
            <p:nvPr/>
          </p:nvGrpSpPr>
          <p:grpSpPr>
            <a:xfrm>
              <a:off x="2395799" y="5578638"/>
              <a:ext cx="422902" cy="1084653"/>
              <a:chOff x="2201634" y="201961"/>
              <a:chExt cx="652402" cy="2125603"/>
            </a:xfrm>
          </p:grpSpPr>
          <p:sp>
            <p:nvSpPr>
              <p:cNvPr id="292" name="Rectangle 291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Oval 292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4" name="Oval 293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Oval 294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7" name="Straight Arrow Connector 286"/>
            <p:cNvCxnSpPr/>
            <p:nvPr/>
          </p:nvCxnSpPr>
          <p:spPr>
            <a:xfrm flipH="1" flipV="1">
              <a:off x="2603495" y="5195942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Arrow Connector 287"/>
            <p:cNvCxnSpPr/>
            <p:nvPr/>
          </p:nvCxnSpPr>
          <p:spPr>
            <a:xfrm flipV="1">
              <a:off x="2855064" y="4597149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Arrow Connector 288"/>
            <p:cNvCxnSpPr/>
            <p:nvPr/>
          </p:nvCxnSpPr>
          <p:spPr>
            <a:xfrm flipV="1">
              <a:off x="2888134" y="1733099"/>
              <a:ext cx="351897" cy="30221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Arrow Connector 289"/>
            <p:cNvCxnSpPr/>
            <p:nvPr/>
          </p:nvCxnSpPr>
          <p:spPr>
            <a:xfrm flipH="1" flipV="1">
              <a:off x="2571259" y="3353827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1" name="Freeform 290"/>
            <p:cNvSpPr/>
            <p:nvPr/>
          </p:nvSpPr>
          <p:spPr>
            <a:xfrm>
              <a:off x="3144842" y="1799771"/>
              <a:ext cx="367615" cy="4412343"/>
            </a:xfrm>
            <a:custGeom>
              <a:avLst/>
              <a:gdLst>
                <a:gd name="connsiteX0" fmla="*/ 193444 w 367615"/>
                <a:gd name="connsiteY0" fmla="*/ 0 h 4412343"/>
                <a:gd name="connsiteX1" fmla="*/ 4758 w 367615"/>
                <a:gd name="connsiteY1" fmla="*/ 3222172 h 4412343"/>
                <a:gd name="connsiteX2" fmla="*/ 367615 w 367615"/>
                <a:gd name="connsiteY2" fmla="*/ 4412343 h 441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615" h="4412343">
                  <a:moveTo>
                    <a:pt x="193444" y="0"/>
                  </a:moveTo>
                  <a:cubicBezTo>
                    <a:pt x="84586" y="1243391"/>
                    <a:pt x="-24271" y="2486782"/>
                    <a:pt x="4758" y="3222172"/>
                  </a:cubicBezTo>
                  <a:cubicBezTo>
                    <a:pt x="33786" y="3957563"/>
                    <a:pt x="367615" y="4412343"/>
                    <a:pt x="367615" y="4412343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0" name="TextBox 309"/>
          <p:cNvSpPr txBox="1"/>
          <p:nvPr/>
        </p:nvSpPr>
        <p:spPr>
          <a:xfrm>
            <a:off x="5952429" y="1430439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</a:t>
            </a:r>
            <a:endParaRPr lang="en-US" dirty="0"/>
          </a:p>
        </p:txBody>
      </p:sp>
      <p:grpSp>
        <p:nvGrpSpPr>
          <p:cNvPr id="311" name="Group 310"/>
          <p:cNvGrpSpPr/>
          <p:nvPr/>
        </p:nvGrpSpPr>
        <p:grpSpPr>
          <a:xfrm>
            <a:off x="5093147" y="1755972"/>
            <a:ext cx="1163058" cy="4930192"/>
            <a:chOff x="2395799" y="1733099"/>
            <a:chExt cx="1163058" cy="4930192"/>
          </a:xfrm>
        </p:grpSpPr>
        <p:grpSp>
          <p:nvGrpSpPr>
            <p:cNvPr id="312" name="Group 311"/>
            <p:cNvGrpSpPr/>
            <p:nvPr/>
          </p:nvGrpSpPr>
          <p:grpSpPr>
            <a:xfrm>
              <a:off x="2418068" y="3698596"/>
              <a:ext cx="351021" cy="1483316"/>
              <a:chOff x="3868798" y="799145"/>
              <a:chExt cx="641196" cy="3897351"/>
            </a:xfrm>
          </p:grpSpPr>
          <p:sp>
            <p:nvSpPr>
              <p:cNvPr id="331" name="Rectangle 330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2" name="Triangle 331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3" name="Triangle 332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4" name="Triangle 333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5" name="Triangle 334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6" name="Triangle 335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7" name="Triangle 336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3" name="Group 312"/>
            <p:cNvGrpSpPr/>
            <p:nvPr/>
          </p:nvGrpSpPr>
          <p:grpSpPr>
            <a:xfrm>
              <a:off x="2418068" y="1781820"/>
              <a:ext cx="333829" cy="1557977"/>
              <a:chOff x="6256779" y="769180"/>
              <a:chExt cx="641196" cy="3897351"/>
            </a:xfrm>
          </p:grpSpPr>
          <p:sp>
            <p:nvSpPr>
              <p:cNvPr id="324" name="Rectangle 323"/>
              <p:cNvSpPr/>
              <p:nvPr/>
            </p:nvSpPr>
            <p:spPr>
              <a:xfrm>
                <a:off x="6256779" y="76918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Rectangle 324"/>
              <p:cNvSpPr/>
              <p:nvPr/>
            </p:nvSpPr>
            <p:spPr>
              <a:xfrm>
                <a:off x="6376059" y="939840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6" name="Rectangle 325"/>
              <p:cNvSpPr/>
              <p:nvPr/>
            </p:nvSpPr>
            <p:spPr>
              <a:xfrm>
                <a:off x="6375869" y="229062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7" name="Rectangle 326"/>
              <p:cNvSpPr/>
              <p:nvPr/>
            </p:nvSpPr>
            <p:spPr>
              <a:xfrm>
                <a:off x="6376059" y="409398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8" name="Rectangle 327"/>
              <p:cNvSpPr/>
              <p:nvPr/>
            </p:nvSpPr>
            <p:spPr>
              <a:xfrm>
                <a:off x="6375869" y="158640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9" name="Rectangle 328"/>
              <p:cNvSpPr/>
              <p:nvPr/>
            </p:nvSpPr>
            <p:spPr>
              <a:xfrm>
                <a:off x="6375869" y="287930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0" name="Rectangle 329"/>
              <p:cNvSpPr/>
              <p:nvPr/>
            </p:nvSpPr>
            <p:spPr>
              <a:xfrm>
                <a:off x="6375869" y="349658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4" name="Group 313"/>
            <p:cNvGrpSpPr/>
            <p:nvPr/>
          </p:nvGrpSpPr>
          <p:grpSpPr>
            <a:xfrm>
              <a:off x="2395799" y="5578638"/>
              <a:ext cx="422902" cy="1084653"/>
              <a:chOff x="2201634" y="201961"/>
              <a:chExt cx="652402" cy="2125603"/>
            </a:xfrm>
          </p:grpSpPr>
          <p:sp>
            <p:nvSpPr>
              <p:cNvPr id="320" name="Rectangle 319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1" name="Oval 320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2" name="Oval 321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3" name="Oval 322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5" name="Straight Arrow Connector 314"/>
            <p:cNvCxnSpPr/>
            <p:nvPr/>
          </p:nvCxnSpPr>
          <p:spPr>
            <a:xfrm flipH="1" flipV="1">
              <a:off x="2603495" y="5195942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Arrow Connector 315"/>
            <p:cNvCxnSpPr/>
            <p:nvPr/>
          </p:nvCxnSpPr>
          <p:spPr>
            <a:xfrm flipV="1">
              <a:off x="2855064" y="4597149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Arrow Connector 316"/>
            <p:cNvCxnSpPr/>
            <p:nvPr/>
          </p:nvCxnSpPr>
          <p:spPr>
            <a:xfrm flipV="1">
              <a:off x="2888134" y="1733099"/>
              <a:ext cx="351897" cy="30221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Arrow Connector 317"/>
            <p:cNvCxnSpPr/>
            <p:nvPr/>
          </p:nvCxnSpPr>
          <p:spPr>
            <a:xfrm flipH="1" flipV="1">
              <a:off x="2571259" y="3353827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Freeform 318"/>
            <p:cNvSpPr/>
            <p:nvPr/>
          </p:nvSpPr>
          <p:spPr>
            <a:xfrm>
              <a:off x="3144842" y="1799771"/>
              <a:ext cx="367615" cy="4412343"/>
            </a:xfrm>
            <a:custGeom>
              <a:avLst/>
              <a:gdLst>
                <a:gd name="connsiteX0" fmla="*/ 193444 w 367615"/>
                <a:gd name="connsiteY0" fmla="*/ 0 h 4412343"/>
                <a:gd name="connsiteX1" fmla="*/ 4758 w 367615"/>
                <a:gd name="connsiteY1" fmla="*/ 3222172 h 4412343"/>
                <a:gd name="connsiteX2" fmla="*/ 367615 w 367615"/>
                <a:gd name="connsiteY2" fmla="*/ 4412343 h 441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615" h="4412343">
                  <a:moveTo>
                    <a:pt x="193444" y="0"/>
                  </a:moveTo>
                  <a:cubicBezTo>
                    <a:pt x="84586" y="1243391"/>
                    <a:pt x="-24271" y="2486782"/>
                    <a:pt x="4758" y="3222172"/>
                  </a:cubicBezTo>
                  <a:cubicBezTo>
                    <a:pt x="33786" y="3957563"/>
                    <a:pt x="367615" y="4412343"/>
                    <a:pt x="367615" y="4412343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8" name="TextBox 337"/>
          <p:cNvSpPr txBox="1"/>
          <p:nvPr/>
        </p:nvSpPr>
        <p:spPr>
          <a:xfrm>
            <a:off x="7251467" y="1480710"/>
            <a:ext cx="52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ball</a:t>
            </a:r>
            <a:endParaRPr lang="en-US" dirty="0"/>
          </a:p>
        </p:txBody>
      </p:sp>
      <p:grpSp>
        <p:nvGrpSpPr>
          <p:cNvPr id="339" name="Group 338"/>
          <p:cNvGrpSpPr/>
          <p:nvPr/>
        </p:nvGrpSpPr>
        <p:grpSpPr>
          <a:xfrm>
            <a:off x="6392185" y="1806243"/>
            <a:ext cx="1163058" cy="4930192"/>
            <a:chOff x="2395799" y="1733099"/>
            <a:chExt cx="1163058" cy="4930192"/>
          </a:xfrm>
        </p:grpSpPr>
        <p:grpSp>
          <p:nvGrpSpPr>
            <p:cNvPr id="340" name="Group 339"/>
            <p:cNvGrpSpPr/>
            <p:nvPr/>
          </p:nvGrpSpPr>
          <p:grpSpPr>
            <a:xfrm>
              <a:off x="2418068" y="3698596"/>
              <a:ext cx="351021" cy="1483316"/>
              <a:chOff x="3868798" y="799145"/>
              <a:chExt cx="641196" cy="3897351"/>
            </a:xfrm>
          </p:grpSpPr>
          <p:sp>
            <p:nvSpPr>
              <p:cNvPr id="359" name="Rectangle 358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0" name="Triangle 359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1" name="Triangle 360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2" name="Triangle 361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3" name="Triangle 362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4" name="Triangle 363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5" name="Triangle 364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1" name="Group 340"/>
            <p:cNvGrpSpPr/>
            <p:nvPr/>
          </p:nvGrpSpPr>
          <p:grpSpPr>
            <a:xfrm>
              <a:off x="2418068" y="1781820"/>
              <a:ext cx="333829" cy="1557977"/>
              <a:chOff x="6256779" y="769180"/>
              <a:chExt cx="641196" cy="3897351"/>
            </a:xfrm>
          </p:grpSpPr>
          <p:sp>
            <p:nvSpPr>
              <p:cNvPr id="352" name="Rectangle 351"/>
              <p:cNvSpPr/>
              <p:nvPr/>
            </p:nvSpPr>
            <p:spPr>
              <a:xfrm>
                <a:off x="6256779" y="76918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3" name="Rectangle 352"/>
              <p:cNvSpPr/>
              <p:nvPr/>
            </p:nvSpPr>
            <p:spPr>
              <a:xfrm>
                <a:off x="6376059" y="939840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4" name="Rectangle 353"/>
              <p:cNvSpPr/>
              <p:nvPr/>
            </p:nvSpPr>
            <p:spPr>
              <a:xfrm>
                <a:off x="6375869" y="229062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5" name="Rectangle 354"/>
              <p:cNvSpPr/>
              <p:nvPr/>
            </p:nvSpPr>
            <p:spPr>
              <a:xfrm>
                <a:off x="6376059" y="409398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6" name="Rectangle 355"/>
              <p:cNvSpPr/>
              <p:nvPr/>
            </p:nvSpPr>
            <p:spPr>
              <a:xfrm>
                <a:off x="6375869" y="158640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7" name="Rectangle 356"/>
              <p:cNvSpPr/>
              <p:nvPr/>
            </p:nvSpPr>
            <p:spPr>
              <a:xfrm>
                <a:off x="6375869" y="287930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8" name="Rectangle 357"/>
              <p:cNvSpPr/>
              <p:nvPr/>
            </p:nvSpPr>
            <p:spPr>
              <a:xfrm>
                <a:off x="6375869" y="349658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2" name="Group 341"/>
            <p:cNvGrpSpPr/>
            <p:nvPr/>
          </p:nvGrpSpPr>
          <p:grpSpPr>
            <a:xfrm>
              <a:off x="2395799" y="5578638"/>
              <a:ext cx="422902" cy="1084653"/>
              <a:chOff x="2201634" y="201961"/>
              <a:chExt cx="652402" cy="2125603"/>
            </a:xfrm>
          </p:grpSpPr>
          <p:sp>
            <p:nvSpPr>
              <p:cNvPr id="348" name="Rectangle 347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9" name="Oval 348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0" name="Oval 349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1" name="Oval 350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43" name="Straight Arrow Connector 342"/>
            <p:cNvCxnSpPr/>
            <p:nvPr/>
          </p:nvCxnSpPr>
          <p:spPr>
            <a:xfrm flipH="1" flipV="1">
              <a:off x="2603495" y="5195942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/>
            <p:cNvCxnSpPr/>
            <p:nvPr/>
          </p:nvCxnSpPr>
          <p:spPr>
            <a:xfrm flipV="1">
              <a:off x="2855064" y="4597149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Arrow Connector 344"/>
            <p:cNvCxnSpPr/>
            <p:nvPr/>
          </p:nvCxnSpPr>
          <p:spPr>
            <a:xfrm flipV="1">
              <a:off x="2888134" y="1733099"/>
              <a:ext cx="351897" cy="30221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Arrow Connector 345"/>
            <p:cNvCxnSpPr/>
            <p:nvPr/>
          </p:nvCxnSpPr>
          <p:spPr>
            <a:xfrm flipH="1" flipV="1">
              <a:off x="2571259" y="3353827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7" name="Freeform 346"/>
            <p:cNvSpPr/>
            <p:nvPr/>
          </p:nvSpPr>
          <p:spPr>
            <a:xfrm>
              <a:off x="3144842" y="1799771"/>
              <a:ext cx="367615" cy="4412343"/>
            </a:xfrm>
            <a:custGeom>
              <a:avLst/>
              <a:gdLst>
                <a:gd name="connsiteX0" fmla="*/ 193444 w 367615"/>
                <a:gd name="connsiteY0" fmla="*/ 0 h 4412343"/>
                <a:gd name="connsiteX1" fmla="*/ 4758 w 367615"/>
                <a:gd name="connsiteY1" fmla="*/ 3222172 h 4412343"/>
                <a:gd name="connsiteX2" fmla="*/ 367615 w 367615"/>
                <a:gd name="connsiteY2" fmla="*/ 4412343 h 441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615" h="4412343">
                  <a:moveTo>
                    <a:pt x="193444" y="0"/>
                  </a:moveTo>
                  <a:cubicBezTo>
                    <a:pt x="84586" y="1243391"/>
                    <a:pt x="-24271" y="2486782"/>
                    <a:pt x="4758" y="3222172"/>
                  </a:cubicBezTo>
                  <a:cubicBezTo>
                    <a:pt x="33786" y="3957563"/>
                    <a:pt x="367615" y="4412343"/>
                    <a:pt x="367615" y="4412343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6" name="TextBox 365"/>
          <p:cNvSpPr txBox="1"/>
          <p:nvPr/>
        </p:nvSpPr>
        <p:spPr>
          <a:xfrm>
            <a:off x="8626957" y="1436911"/>
            <a:ext cx="782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&lt;EOS&gt;</a:t>
            </a:r>
            <a:endParaRPr lang="en-US" dirty="0"/>
          </a:p>
        </p:txBody>
      </p:sp>
      <p:grpSp>
        <p:nvGrpSpPr>
          <p:cNvPr id="367" name="Group 366"/>
          <p:cNvGrpSpPr/>
          <p:nvPr/>
        </p:nvGrpSpPr>
        <p:grpSpPr>
          <a:xfrm>
            <a:off x="7767675" y="1762444"/>
            <a:ext cx="844232" cy="4930192"/>
            <a:chOff x="2395799" y="1733099"/>
            <a:chExt cx="844232" cy="4930192"/>
          </a:xfrm>
        </p:grpSpPr>
        <p:grpSp>
          <p:nvGrpSpPr>
            <p:cNvPr id="368" name="Group 367"/>
            <p:cNvGrpSpPr/>
            <p:nvPr/>
          </p:nvGrpSpPr>
          <p:grpSpPr>
            <a:xfrm>
              <a:off x="2418068" y="3698596"/>
              <a:ext cx="351021" cy="1483316"/>
              <a:chOff x="3868798" y="799145"/>
              <a:chExt cx="641196" cy="3897351"/>
            </a:xfrm>
          </p:grpSpPr>
          <p:sp>
            <p:nvSpPr>
              <p:cNvPr id="387" name="Rectangle 386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8" name="Triangle 387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9" name="Triangle 388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0" name="Triangle 389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1" name="Triangle 390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2" name="Triangle 391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3" name="Triangle 392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9" name="Group 368"/>
            <p:cNvGrpSpPr/>
            <p:nvPr/>
          </p:nvGrpSpPr>
          <p:grpSpPr>
            <a:xfrm>
              <a:off x="2418068" y="1781820"/>
              <a:ext cx="333829" cy="1557977"/>
              <a:chOff x="6256779" y="769180"/>
              <a:chExt cx="641196" cy="3897351"/>
            </a:xfrm>
          </p:grpSpPr>
          <p:sp>
            <p:nvSpPr>
              <p:cNvPr id="380" name="Rectangle 379"/>
              <p:cNvSpPr/>
              <p:nvPr/>
            </p:nvSpPr>
            <p:spPr>
              <a:xfrm>
                <a:off x="6256779" y="76918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1" name="Rectangle 380"/>
              <p:cNvSpPr/>
              <p:nvPr/>
            </p:nvSpPr>
            <p:spPr>
              <a:xfrm>
                <a:off x="6376059" y="939840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Rectangle 381"/>
              <p:cNvSpPr/>
              <p:nvPr/>
            </p:nvSpPr>
            <p:spPr>
              <a:xfrm>
                <a:off x="6375869" y="229062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Rectangle 382"/>
              <p:cNvSpPr/>
              <p:nvPr/>
            </p:nvSpPr>
            <p:spPr>
              <a:xfrm>
                <a:off x="6376059" y="409398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4" name="Rectangle 383"/>
              <p:cNvSpPr/>
              <p:nvPr/>
            </p:nvSpPr>
            <p:spPr>
              <a:xfrm>
                <a:off x="6375869" y="158640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5" name="Rectangle 384"/>
              <p:cNvSpPr/>
              <p:nvPr/>
            </p:nvSpPr>
            <p:spPr>
              <a:xfrm>
                <a:off x="6375869" y="287930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6" name="Rectangle 385"/>
              <p:cNvSpPr/>
              <p:nvPr/>
            </p:nvSpPr>
            <p:spPr>
              <a:xfrm>
                <a:off x="6375869" y="349658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0" name="Group 369"/>
            <p:cNvGrpSpPr/>
            <p:nvPr/>
          </p:nvGrpSpPr>
          <p:grpSpPr>
            <a:xfrm>
              <a:off x="2395799" y="5578638"/>
              <a:ext cx="422902" cy="1084653"/>
              <a:chOff x="2201634" y="201961"/>
              <a:chExt cx="652402" cy="2125603"/>
            </a:xfrm>
          </p:grpSpPr>
          <p:sp>
            <p:nvSpPr>
              <p:cNvPr id="376" name="Rectangle 375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7" name="Oval 376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8" name="Oval 377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9" name="Oval 378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71" name="Straight Arrow Connector 370"/>
            <p:cNvCxnSpPr/>
            <p:nvPr/>
          </p:nvCxnSpPr>
          <p:spPr>
            <a:xfrm flipH="1" flipV="1">
              <a:off x="2603495" y="5195942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Arrow Connector 372"/>
            <p:cNvCxnSpPr/>
            <p:nvPr/>
          </p:nvCxnSpPr>
          <p:spPr>
            <a:xfrm flipV="1">
              <a:off x="2888134" y="1733099"/>
              <a:ext cx="351897" cy="30221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Arrow Connector 373"/>
            <p:cNvCxnSpPr/>
            <p:nvPr/>
          </p:nvCxnSpPr>
          <p:spPr>
            <a:xfrm flipH="1" flipV="1">
              <a:off x="2571259" y="3353827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4" name="TextBox 393"/>
          <p:cNvSpPr txBox="1"/>
          <p:nvPr/>
        </p:nvSpPr>
        <p:spPr>
          <a:xfrm>
            <a:off x="798259" y="6009442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&lt;BOS&gt;</a:t>
            </a:r>
            <a:endParaRPr lang="en-US"/>
          </a:p>
        </p:txBody>
      </p:sp>
      <p:cxnSp>
        <p:nvCxnSpPr>
          <p:cNvPr id="395" name="Straight Arrow Connector 394"/>
          <p:cNvCxnSpPr/>
          <p:nvPr/>
        </p:nvCxnSpPr>
        <p:spPr>
          <a:xfrm>
            <a:off x="1485002" y="6234987"/>
            <a:ext cx="946810" cy="0"/>
          </a:xfrm>
          <a:prstGeom prst="straightConnector1">
            <a:avLst/>
          </a:prstGeom>
          <a:ln w="508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1486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 animBg="1"/>
      <p:bldP spid="282" grpId="0"/>
      <p:bldP spid="310" grpId="0"/>
      <p:bldP spid="338" grpId="0"/>
      <p:bldP spid="366" grpId="0"/>
      <p:bldP spid="394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0105"/>
          </a:xfrm>
        </p:spPr>
        <p:txBody>
          <a:bodyPr/>
          <a:lstStyle/>
          <a:p>
            <a:r>
              <a:rPr lang="en-US" dirty="0" smtClean="0"/>
              <a:t>Unrolled View of RNN (2-layer)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3255081" y="1001166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</a:p>
        </p:txBody>
      </p:sp>
      <p:sp>
        <p:nvSpPr>
          <p:cNvPr id="282" name="TextBox 281"/>
          <p:cNvSpPr txBox="1"/>
          <p:nvPr/>
        </p:nvSpPr>
        <p:spPr>
          <a:xfrm>
            <a:off x="4501089" y="951243"/>
            <a:ext cx="740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threw</a:t>
            </a:r>
            <a:endParaRPr lang="en-US" dirty="0"/>
          </a:p>
        </p:txBody>
      </p:sp>
      <p:sp>
        <p:nvSpPr>
          <p:cNvPr id="310" name="TextBox 309"/>
          <p:cNvSpPr txBox="1"/>
          <p:nvPr/>
        </p:nvSpPr>
        <p:spPr>
          <a:xfrm>
            <a:off x="5885455" y="951243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</a:t>
            </a:r>
            <a:endParaRPr lang="en-US" dirty="0"/>
          </a:p>
        </p:txBody>
      </p:sp>
      <p:sp>
        <p:nvSpPr>
          <p:cNvPr id="338" name="TextBox 337"/>
          <p:cNvSpPr txBox="1"/>
          <p:nvPr/>
        </p:nvSpPr>
        <p:spPr>
          <a:xfrm>
            <a:off x="7184493" y="1001514"/>
            <a:ext cx="52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ball</a:t>
            </a:r>
            <a:endParaRPr lang="en-US" dirty="0"/>
          </a:p>
        </p:txBody>
      </p:sp>
      <p:sp>
        <p:nvSpPr>
          <p:cNvPr id="366" name="TextBox 365"/>
          <p:cNvSpPr txBox="1"/>
          <p:nvPr/>
        </p:nvSpPr>
        <p:spPr>
          <a:xfrm>
            <a:off x="8559983" y="957715"/>
            <a:ext cx="782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&lt;EOS&gt;</a:t>
            </a:r>
            <a:endParaRPr lang="en-US" dirty="0"/>
          </a:p>
        </p:txBody>
      </p:sp>
      <p:sp>
        <p:nvSpPr>
          <p:cNvPr id="394" name="TextBox 393"/>
          <p:cNvSpPr txBox="1"/>
          <p:nvPr/>
        </p:nvSpPr>
        <p:spPr>
          <a:xfrm>
            <a:off x="798259" y="6009442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&lt;BOS&gt;</a:t>
            </a:r>
            <a:endParaRPr lang="en-US"/>
          </a:p>
        </p:txBody>
      </p:sp>
      <p:cxnSp>
        <p:nvCxnSpPr>
          <p:cNvPr id="395" name="Straight Arrow Connector 394"/>
          <p:cNvCxnSpPr/>
          <p:nvPr/>
        </p:nvCxnSpPr>
        <p:spPr>
          <a:xfrm>
            <a:off x="1485002" y="6234987"/>
            <a:ext cx="946810" cy="0"/>
          </a:xfrm>
          <a:prstGeom prst="straightConnector1">
            <a:avLst/>
          </a:prstGeom>
          <a:ln w="508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395799" y="1137786"/>
            <a:ext cx="1163058" cy="5525505"/>
            <a:chOff x="2395799" y="1137786"/>
            <a:chExt cx="1163058" cy="5525505"/>
          </a:xfrm>
        </p:grpSpPr>
        <p:grpSp>
          <p:nvGrpSpPr>
            <p:cNvPr id="11" name="Group 10"/>
            <p:cNvGrpSpPr/>
            <p:nvPr/>
          </p:nvGrpSpPr>
          <p:grpSpPr>
            <a:xfrm>
              <a:off x="2418068" y="4050228"/>
              <a:ext cx="364641" cy="1131683"/>
              <a:chOff x="3868798" y="799145"/>
              <a:chExt cx="641196" cy="3897351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riangle 4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riangle 5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riangle 6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Triangle 7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riangle 8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riangle 9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2455005" y="1137786"/>
              <a:ext cx="311826" cy="1151327"/>
              <a:chOff x="6256779" y="769180"/>
              <a:chExt cx="641196" cy="3897351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6256779" y="76918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376059" y="939840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6375869" y="229062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6376059" y="409398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6375869" y="158640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375869" y="287930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6375869" y="349658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2395799" y="5578638"/>
              <a:ext cx="422902" cy="1084653"/>
              <a:chOff x="2201634" y="201961"/>
              <a:chExt cx="652402" cy="2125603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9" name="Straight Arrow Connector 48"/>
            <p:cNvCxnSpPr/>
            <p:nvPr/>
          </p:nvCxnSpPr>
          <p:spPr>
            <a:xfrm flipH="1" flipV="1">
              <a:off x="2603495" y="5195942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2855064" y="4597149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V="1">
              <a:off x="2855064" y="1223193"/>
              <a:ext cx="351897" cy="30221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H="1" flipV="1">
              <a:off x="2600334" y="3688104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Freeform 146"/>
            <p:cNvSpPr/>
            <p:nvPr/>
          </p:nvSpPr>
          <p:spPr>
            <a:xfrm>
              <a:off x="3144842" y="1379205"/>
              <a:ext cx="367615" cy="4832909"/>
            </a:xfrm>
            <a:custGeom>
              <a:avLst/>
              <a:gdLst>
                <a:gd name="connsiteX0" fmla="*/ 193444 w 367615"/>
                <a:gd name="connsiteY0" fmla="*/ 0 h 4412343"/>
                <a:gd name="connsiteX1" fmla="*/ 4758 w 367615"/>
                <a:gd name="connsiteY1" fmla="*/ 3222172 h 4412343"/>
                <a:gd name="connsiteX2" fmla="*/ 367615 w 367615"/>
                <a:gd name="connsiteY2" fmla="*/ 4412343 h 441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615" h="4412343">
                  <a:moveTo>
                    <a:pt x="193444" y="0"/>
                  </a:moveTo>
                  <a:cubicBezTo>
                    <a:pt x="84586" y="1243391"/>
                    <a:pt x="-24271" y="2486782"/>
                    <a:pt x="4758" y="3222172"/>
                  </a:cubicBezTo>
                  <a:cubicBezTo>
                    <a:pt x="33786" y="3957563"/>
                    <a:pt x="367615" y="4412343"/>
                    <a:pt x="367615" y="4412343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3" name="Group 142"/>
            <p:cNvGrpSpPr/>
            <p:nvPr/>
          </p:nvGrpSpPr>
          <p:grpSpPr>
            <a:xfrm>
              <a:off x="2412264" y="2593032"/>
              <a:ext cx="364641" cy="1131683"/>
              <a:chOff x="3868798" y="799145"/>
              <a:chExt cx="641196" cy="3897351"/>
            </a:xfrm>
          </p:grpSpPr>
          <p:sp>
            <p:nvSpPr>
              <p:cNvPr id="144" name="Rectangle 143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Triangle 144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iangle 145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iangle 147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iangle 148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Triangle 149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Triangle 150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2" name="Straight Arrow Connector 151"/>
            <p:cNvCxnSpPr/>
            <p:nvPr/>
          </p:nvCxnSpPr>
          <p:spPr>
            <a:xfrm flipH="1" flipV="1">
              <a:off x="2625440" y="2300357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Arrow Connector 152"/>
            <p:cNvCxnSpPr/>
            <p:nvPr/>
          </p:nvCxnSpPr>
          <p:spPr>
            <a:xfrm flipV="1">
              <a:off x="2808664" y="3193435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4" name="Group 153"/>
          <p:cNvGrpSpPr/>
          <p:nvPr/>
        </p:nvGrpSpPr>
        <p:grpSpPr>
          <a:xfrm>
            <a:off x="3709782" y="1190887"/>
            <a:ext cx="1163058" cy="5525505"/>
            <a:chOff x="2395799" y="1137786"/>
            <a:chExt cx="1163058" cy="5525505"/>
          </a:xfrm>
        </p:grpSpPr>
        <p:grpSp>
          <p:nvGrpSpPr>
            <p:cNvPr id="155" name="Group 154"/>
            <p:cNvGrpSpPr/>
            <p:nvPr/>
          </p:nvGrpSpPr>
          <p:grpSpPr>
            <a:xfrm>
              <a:off x="2418068" y="4050228"/>
              <a:ext cx="364641" cy="1131683"/>
              <a:chOff x="3868798" y="799145"/>
              <a:chExt cx="641196" cy="3897351"/>
            </a:xfrm>
          </p:grpSpPr>
          <p:sp>
            <p:nvSpPr>
              <p:cNvPr id="184" name="Rectangle 183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5" name="Triangle 184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6" name="Triangle 185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Triangle 186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Triangle 187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9" name="Triangle 188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Triangle 189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6" name="Group 155"/>
            <p:cNvGrpSpPr/>
            <p:nvPr/>
          </p:nvGrpSpPr>
          <p:grpSpPr>
            <a:xfrm>
              <a:off x="2455005" y="1137786"/>
              <a:ext cx="311826" cy="1151327"/>
              <a:chOff x="6256779" y="769180"/>
              <a:chExt cx="641196" cy="3897351"/>
            </a:xfrm>
          </p:grpSpPr>
          <p:sp>
            <p:nvSpPr>
              <p:cNvPr id="177" name="Rectangle 176"/>
              <p:cNvSpPr/>
              <p:nvPr/>
            </p:nvSpPr>
            <p:spPr>
              <a:xfrm>
                <a:off x="6256779" y="76918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6376059" y="939840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Rectangle 178"/>
              <p:cNvSpPr/>
              <p:nvPr/>
            </p:nvSpPr>
            <p:spPr>
              <a:xfrm>
                <a:off x="6375869" y="229062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Rectangle 179"/>
              <p:cNvSpPr/>
              <p:nvPr/>
            </p:nvSpPr>
            <p:spPr>
              <a:xfrm>
                <a:off x="6376059" y="409398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1" name="Rectangle 180"/>
              <p:cNvSpPr/>
              <p:nvPr/>
            </p:nvSpPr>
            <p:spPr>
              <a:xfrm>
                <a:off x="6375869" y="158640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Rectangle 181"/>
              <p:cNvSpPr/>
              <p:nvPr/>
            </p:nvSpPr>
            <p:spPr>
              <a:xfrm>
                <a:off x="6375869" y="287930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3" name="Rectangle 182"/>
              <p:cNvSpPr/>
              <p:nvPr/>
            </p:nvSpPr>
            <p:spPr>
              <a:xfrm>
                <a:off x="6375869" y="349658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7" name="Group 156"/>
            <p:cNvGrpSpPr/>
            <p:nvPr/>
          </p:nvGrpSpPr>
          <p:grpSpPr>
            <a:xfrm>
              <a:off x="2395799" y="5578638"/>
              <a:ext cx="422902" cy="1084653"/>
              <a:chOff x="2201634" y="201961"/>
              <a:chExt cx="652402" cy="2125603"/>
            </a:xfrm>
          </p:grpSpPr>
          <p:sp>
            <p:nvSpPr>
              <p:cNvPr id="173" name="Rectangle 172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Oval 173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5" name="Oval 174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6" name="Oval 175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8" name="Straight Arrow Connector 157"/>
            <p:cNvCxnSpPr/>
            <p:nvPr/>
          </p:nvCxnSpPr>
          <p:spPr>
            <a:xfrm flipH="1" flipV="1">
              <a:off x="2603495" y="5195942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Arrow Connector 158"/>
            <p:cNvCxnSpPr/>
            <p:nvPr/>
          </p:nvCxnSpPr>
          <p:spPr>
            <a:xfrm flipV="1">
              <a:off x="2855064" y="4597149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Arrow Connector 159"/>
            <p:cNvCxnSpPr/>
            <p:nvPr/>
          </p:nvCxnSpPr>
          <p:spPr>
            <a:xfrm flipV="1">
              <a:off x="2855064" y="1223193"/>
              <a:ext cx="351897" cy="30221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Arrow Connector 160"/>
            <p:cNvCxnSpPr/>
            <p:nvPr/>
          </p:nvCxnSpPr>
          <p:spPr>
            <a:xfrm flipH="1" flipV="1">
              <a:off x="2600334" y="3688104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2" name="Freeform 161"/>
            <p:cNvSpPr/>
            <p:nvPr/>
          </p:nvSpPr>
          <p:spPr>
            <a:xfrm>
              <a:off x="3144842" y="1379205"/>
              <a:ext cx="367615" cy="4832909"/>
            </a:xfrm>
            <a:custGeom>
              <a:avLst/>
              <a:gdLst>
                <a:gd name="connsiteX0" fmla="*/ 193444 w 367615"/>
                <a:gd name="connsiteY0" fmla="*/ 0 h 4412343"/>
                <a:gd name="connsiteX1" fmla="*/ 4758 w 367615"/>
                <a:gd name="connsiteY1" fmla="*/ 3222172 h 4412343"/>
                <a:gd name="connsiteX2" fmla="*/ 367615 w 367615"/>
                <a:gd name="connsiteY2" fmla="*/ 4412343 h 441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615" h="4412343">
                  <a:moveTo>
                    <a:pt x="193444" y="0"/>
                  </a:moveTo>
                  <a:cubicBezTo>
                    <a:pt x="84586" y="1243391"/>
                    <a:pt x="-24271" y="2486782"/>
                    <a:pt x="4758" y="3222172"/>
                  </a:cubicBezTo>
                  <a:cubicBezTo>
                    <a:pt x="33786" y="3957563"/>
                    <a:pt x="367615" y="4412343"/>
                    <a:pt x="367615" y="4412343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3" name="Group 162"/>
            <p:cNvGrpSpPr/>
            <p:nvPr/>
          </p:nvGrpSpPr>
          <p:grpSpPr>
            <a:xfrm>
              <a:off x="2412264" y="2593032"/>
              <a:ext cx="364641" cy="1131683"/>
              <a:chOff x="3868798" y="799145"/>
              <a:chExt cx="641196" cy="3897351"/>
            </a:xfrm>
          </p:grpSpPr>
          <p:sp>
            <p:nvSpPr>
              <p:cNvPr id="166" name="Rectangle 165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Triangle 166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Triangle 167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Triangle 168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Triangle 169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Triangle 170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Triangle 171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64" name="Straight Arrow Connector 163"/>
            <p:cNvCxnSpPr/>
            <p:nvPr/>
          </p:nvCxnSpPr>
          <p:spPr>
            <a:xfrm flipH="1" flipV="1">
              <a:off x="2625440" y="2300357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/>
            <p:nvPr/>
          </p:nvCxnSpPr>
          <p:spPr>
            <a:xfrm flipV="1">
              <a:off x="2808664" y="3193435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1" name="Group 190"/>
          <p:cNvGrpSpPr/>
          <p:nvPr/>
        </p:nvGrpSpPr>
        <p:grpSpPr>
          <a:xfrm>
            <a:off x="5103503" y="1255050"/>
            <a:ext cx="1163058" cy="5525505"/>
            <a:chOff x="2395799" y="1137786"/>
            <a:chExt cx="1163058" cy="5525505"/>
          </a:xfrm>
        </p:grpSpPr>
        <p:grpSp>
          <p:nvGrpSpPr>
            <p:cNvPr id="192" name="Group 191"/>
            <p:cNvGrpSpPr/>
            <p:nvPr/>
          </p:nvGrpSpPr>
          <p:grpSpPr>
            <a:xfrm>
              <a:off x="2418068" y="4050228"/>
              <a:ext cx="364641" cy="1131683"/>
              <a:chOff x="3868798" y="799145"/>
              <a:chExt cx="641196" cy="3897351"/>
            </a:xfrm>
          </p:grpSpPr>
          <p:sp>
            <p:nvSpPr>
              <p:cNvPr id="222" name="Rectangle 221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Triangle 222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4" name="Triangle 223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Triangle 224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Triangle 225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Triangle 226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Triangle 227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3" name="Group 192"/>
            <p:cNvGrpSpPr/>
            <p:nvPr/>
          </p:nvGrpSpPr>
          <p:grpSpPr>
            <a:xfrm>
              <a:off x="2455005" y="1137786"/>
              <a:ext cx="311826" cy="1151327"/>
              <a:chOff x="6256779" y="769180"/>
              <a:chExt cx="641196" cy="3897351"/>
            </a:xfrm>
          </p:grpSpPr>
          <p:sp>
            <p:nvSpPr>
              <p:cNvPr id="215" name="Rectangle 214"/>
              <p:cNvSpPr/>
              <p:nvPr/>
            </p:nvSpPr>
            <p:spPr>
              <a:xfrm>
                <a:off x="6256779" y="76918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Rectangle 215"/>
              <p:cNvSpPr/>
              <p:nvPr/>
            </p:nvSpPr>
            <p:spPr>
              <a:xfrm>
                <a:off x="6376059" y="939840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216"/>
              <p:cNvSpPr/>
              <p:nvPr/>
            </p:nvSpPr>
            <p:spPr>
              <a:xfrm>
                <a:off x="6375869" y="229062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217"/>
              <p:cNvSpPr/>
              <p:nvPr/>
            </p:nvSpPr>
            <p:spPr>
              <a:xfrm>
                <a:off x="6376059" y="409398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9" name="Rectangle 218"/>
              <p:cNvSpPr/>
              <p:nvPr/>
            </p:nvSpPr>
            <p:spPr>
              <a:xfrm>
                <a:off x="6375869" y="158640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0" name="Rectangle 219"/>
              <p:cNvSpPr/>
              <p:nvPr/>
            </p:nvSpPr>
            <p:spPr>
              <a:xfrm>
                <a:off x="6375869" y="287930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1" name="Rectangle 220"/>
              <p:cNvSpPr/>
              <p:nvPr/>
            </p:nvSpPr>
            <p:spPr>
              <a:xfrm>
                <a:off x="6375869" y="349658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4" name="Group 193"/>
            <p:cNvGrpSpPr/>
            <p:nvPr/>
          </p:nvGrpSpPr>
          <p:grpSpPr>
            <a:xfrm>
              <a:off x="2395799" y="5578638"/>
              <a:ext cx="422902" cy="1084653"/>
              <a:chOff x="2201634" y="201961"/>
              <a:chExt cx="652402" cy="2125603"/>
            </a:xfrm>
          </p:grpSpPr>
          <p:sp>
            <p:nvSpPr>
              <p:cNvPr id="211" name="Rectangle 210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Oval 213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95" name="Straight Arrow Connector 194"/>
            <p:cNvCxnSpPr/>
            <p:nvPr/>
          </p:nvCxnSpPr>
          <p:spPr>
            <a:xfrm flipH="1" flipV="1">
              <a:off x="2603495" y="5195942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Arrow Connector 195"/>
            <p:cNvCxnSpPr/>
            <p:nvPr/>
          </p:nvCxnSpPr>
          <p:spPr>
            <a:xfrm flipV="1">
              <a:off x="2855064" y="4597149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Arrow Connector 196"/>
            <p:cNvCxnSpPr/>
            <p:nvPr/>
          </p:nvCxnSpPr>
          <p:spPr>
            <a:xfrm flipV="1">
              <a:off x="2855064" y="1223193"/>
              <a:ext cx="351897" cy="30221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Arrow Connector 197"/>
            <p:cNvCxnSpPr/>
            <p:nvPr/>
          </p:nvCxnSpPr>
          <p:spPr>
            <a:xfrm flipH="1" flipV="1">
              <a:off x="2600334" y="3688104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Freeform 198"/>
            <p:cNvSpPr/>
            <p:nvPr/>
          </p:nvSpPr>
          <p:spPr>
            <a:xfrm>
              <a:off x="3144842" y="1379205"/>
              <a:ext cx="367615" cy="4832909"/>
            </a:xfrm>
            <a:custGeom>
              <a:avLst/>
              <a:gdLst>
                <a:gd name="connsiteX0" fmla="*/ 193444 w 367615"/>
                <a:gd name="connsiteY0" fmla="*/ 0 h 4412343"/>
                <a:gd name="connsiteX1" fmla="*/ 4758 w 367615"/>
                <a:gd name="connsiteY1" fmla="*/ 3222172 h 4412343"/>
                <a:gd name="connsiteX2" fmla="*/ 367615 w 367615"/>
                <a:gd name="connsiteY2" fmla="*/ 4412343 h 441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615" h="4412343">
                  <a:moveTo>
                    <a:pt x="193444" y="0"/>
                  </a:moveTo>
                  <a:cubicBezTo>
                    <a:pt x="84586" y="1243391"/>
                    <a:pt x="-24271" y="2486782"/>
                    <a:pt x="4758" y="3222172"/>
                  </a:cubicBezTo>
                  <a:cubicBezTo>
                    <a:pt x="33786" y="3957563"/>
                    <a:pt x="367615" y="4412343"/>
                    <a:pt x="367615" y="4412343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1" name="Group 200"/>
            <p:cNvGrpSpPr/>
            <p:nvPr/>
          </p:nvGrpSpPr>
          <p:grpSpPr>
            <a:xfrm>
              <a:off x="2412264" y="2593032"/>
              <a:ext cx="364641" cy="1131683"/>
              <a:chOff x="3868798" y="799145"/>
              <a:chExt cx="641196" cy="3897351"/>
            </a:xfrm>
          </p:grpSpPr>
          <p:sp>
            <p:nvSpPr>
              <p:cNvPr id="204" name="Rectangle 203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5" name="Triangle 204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Triangle 205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Triangle 206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Triangle 207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9" name="Triangle 208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Triangle 209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02" name="Straight Arrow Connector 201"/>
            <p:cNvCxnSpPr/>
            <p:nvPr/>
          </p:nvCxnSpPr>
          <p:spPr>
            <a:xfrm flipH="1" flipV="1">
              <a:off x="2625440" y="2300357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Arrow Connector 202"/>
            <p:cNvCxnSpPr/>
            <p:nvPr/>
          </p:nvCxnSpPr>
          <p:spPr>
            <a:xfrm flipV="1">
              <a:off x="2808664" y="3193435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9" name="Group 228"/>
          <p:cNvGrpSpPr/>
          <p:nvPr/>
        </p:nvGrpSpPr>
        <p:grpSpPr>
          <a:xfrm>
            <a:off x="6411145" y="1262021"/>
            <a:ext cx="1163058" cy="5525505"/>
            <a:chOff x="2395799" y="1137786"/>
            <a:chExt cx="1163058" cy="5525505"/>
          </a:xfrm>
        </p:grpSpPr>
        <p:grpSp>
          <p:nvGrpSpPr>
            <p:cNvPr id="230" name="Group 229"/>
            <p:cNvGrpSpPr/>
            <p:nvPr/>
          </p:nvGrpSpPr>
          <p:grpSpPr>
            <a:xfrm>
              <a:off x="2418068" y="4050228"/>
              <a:ext cx="364641" cy="1131683"/>
              <a:chOff x="3868798" y="799145"/>
              <a:chExt cx="641196" cy="3897351"/>
            </a:xfrm>
          </p:grpSpPr>
          <p:sp>
            <p:nvSpPr>
              <p:cNvPr id="259" name="Rectangle 258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0" name="Triangle 259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Triangle 260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Triangle 261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Triangle 262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Triangle 263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Triangle 264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1" name="Group 230"/>
            <p:cNvGrpSpPr/>
            <p:nvPr/>
          </p:nvGrpSpPr>
          <p:grpSpPr>
            <a:xfrm>
              <a:off x="2455005" y="1137786"/>
              <a:ext cx="311826" cy="1151327"/>
              <a:chOff x="6256779" y="769180"/>
              <a:chExt cx="641196" cy="3897351"/>
            </a:xfrm>
          </p:grpSpPr>
          <p:sp>
            <p:nvSpPr>
              <p:cNvPr id="252" name="Rectangle 251"/>
              <p:cNvSpPr/>
              <p:nvPr/>
            </p:nvSpPr>
            <p:spPr>
              <a:xfrm>
                <a:off x="6256779" y="76918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/>
              <p:cNvSpPr/>
              <p:nvPr/>
            </p:nvSpPr>
            <p:spPr>
              <a:xfrm>
                <a:off x="6376059" y="939840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/>
              <p:cNvSpPr/>
              <p:nvPr/>
            </p:nvSpPr>
            <p:spPr>
              <a:xfrm>
                <a:off x="6375869" y="229062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5" name="Rectangle 254"/>
              <p:cNvSpPr/>
              <p:nvPr/>
            </p:nvSpPr>
            <p:spPr>
              <a:xfrm>
                <a:off x="6376059" y="409398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Rectangle 255"/>
              <p:cNvSpPr/>
              <p:nvPr/>
            </p:nvSpPr>
            <p:spPr>
              <a:xfrm>
                <a:off x="6375869" y="158640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7" name="Rectangle 256"/>
              <p:cNvSpPr/>
              <p:nvPr/>
            </p:nvSpPr>
            <p:spPr>
              <a:xfrm>
                <a:off x="6375869" y="287930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8" name="Rectangle 257"/>
              <p:cNvSpPr/>
              <p:nvPr/>
            </p:nvSpPr>
            <p:spPr>
              <a:xfrm>
                <a:off x="6375869" y="349658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2" name="Group 231"/>
            <p:cNvGrpSpPr/>
            <p:nvPr/>
          </p:nvGrpSpPr>
          <p:grpSpPr>
            <a:xfrm>
              <a:off x="2395799" y="5578638"/>
              <a:ext cx="422902" cy="1084653"/>
              <a:chOff x="2201634" y="201961"/>
              <a:chExt cx="652402" cy="2125603"/>
            </a:xfrm>
          </p:grpSpPr>
          <p:sp>
            <p:nvSpPr>
              <p:cNvPr id="248" name="Rectangle 247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9" name="Oval 248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Oval 249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Oval 250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33" name="Straight Arrow Connector 232"/>
            <p:cNvCxnSpPr/>
            <p:nvPr/>
          </p:nvCxnSpPr>
          <p:spPr>
            <a:xfrm flipH="1" flipV="1">
              <a:off x="2603495" y="5195942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Arrow Connector 233"/>
            <p:cNvCxnSpPr/>
            <p:nvPr/>
          </p:nvCxnSpPr>
          <p:spPr>
            <a:xfrm flipV="1">
              <a:off x="2855064" y="4597149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Arrow Connector 234"/>
            <p:cNvCxnSpPr/>
            <p:nvPr/>
          </p:nvCxnSpPr>
          <p:spPr>
            <a:xfrm flipV="1">
              <a:off x="2855064" y="1223193"/>
              <a:ext cx="351897" cy="30221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Arrow Connector 235"/>
            <p:cNvCxnSpPr/>
            <p:nvPr/>
          </p:nvCxnSpPr>
          <p:spPr>
            <a:xfrm flipH="1" flipV="1">
              <a:off x="2600334" y="3688104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7" name="Freeform 236"/>
            <p:cNvSpPr/>
            <p:nvPr/>
          </p:nvSpPr>
          <p:spPr>
            <a:xfrm>
              <a:off x="3144842" y="1379205"/>
              <a:ext cx="367615" cy="4832909"/>
            </a:xfrm>
            <a:custGeom>
              <a:avLst/>
              <a:gdLst>
                <a:gd name="connsiteX0" fmla="*/ 193444 w 367615"/>
                <a:gd name="connsiteY0" fmla="*/ 0 h 4412343"/>
                <a:gd name="connsiteX1" fmla="*/ 4758 w 367615"/>
                <a:gd name="connsiteY1" fmla="*/ 3222172 h 4412343"/>
                <a:gd name="connsiteX2" fmla="*/ 367615 w 367615"/>
                <a:gd name="connsiteY2" fmla="*/ 4412343 h 4412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7615" h="4412343">
                  <a:moveTo>
                    <a:pt x="193444" y="0"/>
                  </a:moveTo>
                  <a:cubicBezTo>
                    <a:pt x="84586" y="1243391"/>
                    <a:pt x="-24271" y="2486782"/>
                    <a:pt x="4758" y="3222172"/>
                  </a:cubicBezTo>
                  <a:cubicBezTo>
                    <a:pt x="33786" y="3957563"/>
                    <a:pt x="367615" y="4412343"/>
                    <a:pt x="367615" y="4412343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  <a:prstDash val="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8" name="Group 237"/>
            <p:cNvGrpSpPr/>
            <p:nvPr/>
          </p:nvGrpSpPr>
          <p:grpSpPr>
            <a:xfrm>
              <a:off x="2412264" y="2593032"/>
              <a:ext cx="364641" cy="1131683"/>
              <a:chOff x="3868798" y="799145"/>
              <a:chExt cx="641196" cy="3897351"/>
            </a:xfrm>
          </p:grpSpPr>
          <p:sp>
            <p:nvSpPr>
              <p:cNvPr id="241" name="Rectangle 240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2" name="Triangle 241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Triangle 242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4" name="Triangle 243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Triangle 244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6" name="Triangle 245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Triangle 246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39" name="Straight Arrow Connector 238"/>
            <p:cNvCxnSpPr/>
            <p:nvPr/>
          </p:nvCxnSpPr>
          <p:spPr>
            <a:xfrm flipH="1" flipV="1">
              <a:off x="2625440" y="2300357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Arrow Connector 239"/>
            <p:cNvCxnSpPr/>
            <p:nvPr/>
          </p:nvCxnSpPr>
          <p:spPr>
            <a:xfrm flipV="1">
              <a:off x="2808664" y="3193435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6" name="Group 265"/>
          <p:cNvGrpSpPr/>
          <p:nvPr/>
        </p:nvGrpSpPr>
        <p:grpSpPr>
          <a:xfrm>
            <a:off x="7718787" y="1289362"/>
            <a:ext cx="811162" cy="5525505"/>
            <a:chOff x="2395799" y="1137786"/>
            <a:chExt cx="811162" cy="5525505"/>
          </a:xfrm>
        </p:grpSpPr>
        <p:grpSp>
          <p:nvGrpSpPr>
            <p:cNvPr id="267" name="Group 266"/>
            <p:cNvGrpSpPr/>
            <p:nvPr/>
          </p:nvGrpSpPr>
          <p:grpSpPr>
            <a:xfrm>
              <a:off x="2418068" y="4050228"/>
              <a:ext cx="364641" cy="1131683"/>
              <a:chOff x="3868798" y="799145"/>
              <a:chExt cx="641196" cy="3897351"/>
            </a:xfrm>
          </p:grpSpPr>
          <p:sp>
            <p:nvSpPr>
              <p:cNvPr id="408" name="Rectangle 407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9" name="Triangle 408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0" name="Triangle 409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1" name="Triangle 410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2" name="Triangle 411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3" name="Triangle 412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4" name="Triangle 413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8" name="Group 267"/>
            <p:cNvGrpSpPr/>
            <p:nvPr/>
          </p:nvGrpSpPr>
          <p:grpSpPr>
            <a:xfrm>
              <a:off x="2455005" y="1137786"/>
              <a:ext cx="311826" cy="1151327"/>
              <a:chOff x="6256779" y="769180"/>
              <a:chExt cx="641196" cy="3897351"/>
            </a:xfrm>
          </p:grpSpPr>
          <p:sp>
            <p:nvSpPr>
              <p:cNvPr id="401" name="Rectangle 400"/>
              <p:cNvSpPr/>
              <p:nvPr/>
            </p:nvSpPr>
            <p:spPr>
              <a:xfrm>
                <a:off x="6256779" y="769180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2" name="Rectangle 401"/>
              <p:cNvSpPr/>
              <p:nvPr/>
            </p:nvSpPr>
            <p:spPr>
              <a:xfrm>
                <a:off x="6376059" y="939840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3" name="Rectangle 402"/>
              <p:cNvSpPr/>
              <p:nvPr/>
            </p:nvSpPr>
            <p:spPr>
              <a:xfrm>
                <a:off x="6375869" y="2290621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4" name="Rectangle 403"/>
              <p:cNvSpPr/>
              <p:nvPr/>
            </p:nvSpPr>
            <p:spPr>
              <a:xfrm>
                <a:off x="6376059" y="4093984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5" name="Rectangle 404"/>
              <p:cNvSpPr/>
              <p:nvPr/>
            </p:nvSpPr>
            <p:spPr>
              <a:xfrm>
                <a:off x="6375869" y="1586407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6" name="Rectangle 405"/>
              <p:cNvSpPr/>
              <p:nvPr/>
            </p:nvSpPr>
            <p:spPr>
              <a:xfrm>
                <a:off x="6375869" y="2879305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7" name="Rectangle 406"/>
              <p:cNvSpPr/>
              <p:nvPr/>
            </p:nvSpPr>
            <p:spPr>
              <a:xfrm>
                <a:off x="6375869" y="3496588"/>
                <a:ext cx="448056" cy="452581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9" name="Group 268"/>
            <p:cNvGrpSpPr/>
            <p:nvPr/>
          </p:nvGrpSpPr>
          <p:grpSpPr>
            <a:xfrm>
              <a:off x="2395799" y="5578638"/>
              <a:ext cx="422902" cy="1084653"/>
              <a:chOff x="2201634" y="201961"/>
              <a:chExt cx="652402" cy="2125603"/>
            </a:xfrm>
          </p:grpSpPr>
          <p:sp>
            <p:nvSpPr>
              <p:cNvPr id="397" name="Rectangle 396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8" name="Oval 397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9" name="Oval 398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0" name="Oval 399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70" name="Straight Arrow Connector 269"/>
            <p:cNvCxnSpPr/>
            <p:nvPr/>
          </p:nvCxnSpPr>
          <p:spPr>
            <a:xfrm flipH="1" flipV="1">
              <a:off x="2603495" y="5195942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Arrow Connector 271"/>
            <p:cNvCxnSpPr/>
            <p:nvPr/>
          </p:nvCxnSpPr>
          <p:spPr>
            <a:xfrm flipV="1">
              <a:off x="2855064" y="1223193"/>
              <a:ext cx="351897" cy="302219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Arrow Connector 272"/>
            <p:cNvCxnSpPr/>
            <p:nvPr/>
          </p:nvCxnSpPr>
          <p:spPr>
            <a:xfrm flipH="1" flipV="1">
              <a:off x="2600334" y="3688104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5" name="Group 274"/>
            <p:cNvGrpSpPr/>
            <p:nvPr/>
          </p:nvGrpSpPr>
          <p:grpSpPr>
            <a:xfrm>
              <a:off x="2412264" y="2593032"/>
              <a:ext cx="364641" cy="1131683"/>
              <a:chOff x="3868798" y="799145"/>
              <a:chExt cx="641196" cy="3897351"/>
            </a:xfrm>
          </p:grpSpPr>
          <p:sp>
            <p:nvSpPr>
              <p:cNvPr id="278" name="Rectangle 277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9" name="Triangle 278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0" name="Triangle 279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1" name="Triangle 280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2" name="Triangle 371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5" name="Triangle 374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6" name="Triangle 395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76" name="Straight Arrow Connector 275"/>
            <p:cNvCxnSpPr/>
            <p:nvPr/>
          </p:nvCxnSpPr>
          <p:spPr>
            <a:xfrm flipH="1" flipV="1">
              <a:off x="2625440" y="2300357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4949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010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RNN when input is given (no need to consult output layer)</a:t>
            </a:r>
            <a:endParaRPr lang="en-US" dirty="0"/>
          </a:p>
        </p:txBody>
      </p:sp>
      <p:sp>
        <p:nvSpPr>
          <p:cNvPr id="69" name="TextBox 68"/>
          <p:cNvSpPr txBox="1"/>
          <p:nvPr/>
        </p:nvSpPr>
        <p:spPr>
          <a:xfrm>
            <a:off x="2823913" y="6083751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</a:t>
            </a:r>
          </a:p>
        </p:txBody>
      </p:sp>
      <p:sp>
        <p:nvSpPr>
          <p:cNvPr id="282" name="TextBox 281"/>
          <p:cNvSpPr txBox="1"/>
          <p:nvPr/>
        </p:nvSpPr>
        <p:spPr>
          <a:xfrm>
            <a:off x="3733448" y="6164744"/>
            <a:ext cx="740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threw</a:t>
            </a:r>
            <a:endParaRPr lang="en-US" dirty="0"/>
          </a:p>
        </p:txBody>
      </p:sp>
      <p:sp>
        <p:nvSpPr>
          <p:cNvPr id="310" name="TextBox 309"/>
          <p:cNvSpPr txBox="1"/>
          <p:nvPr/>
        </p:nvSpPr>
        <p:spPr>
          <a:xfrm>
            <a:off x="5219752" y="6164744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</a:t>
            </a:r>
            <a:endParaRPr lang="en-US" dirty="0"/>
          </a:p>
        </p:txBody>
      </p:sp>
      <p:sp>
        <p:nvSpPr>
          <p:cNvPr id="338" name="TextBox 337"/>
          <p:cNvSpPr txBox="1"/>
          <p:nvPr/>
        </p:nvSpPr>
        <p:spPr>
          <a:xfrm>
            <a:off x="6587121" y="6158196"/>
            <a:ext cx="52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ball</a:t>
            </a:r>
            <a:endParaRPr lang="en-US" dirty="0"/>
          </a:p>
        </p:txBody>
      </p:sp>
      <p:sp>
        <p:nvSpPr>
          <p:cNvPr id="366" name="TextBox 365"/>
          <p:cNvSpPr txBox="1"/>
          <p:nvPr/>
        </p:nvSpPr>
        <p:spPr>
          <a:xfrm>
            <a:off x="7587370" y="6223974"/>
            <a:ext cx="782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&lt;EOS&gt;</a:t>
            </a:r>
            <a:endParaRPr lang="en-US" dirty="0"/>
          </a:p>
        </p:txBody>
      </p:sp>
      <p:sp>
        <p:nvSpPr>
          <p:cNvPr id="394" name="TextBox 393"/>
          <p:cNvSpPr txBox="1"/>
          <p:nvPr/>
        </p:nvSpPr>
        <p:spPr>
          <a:xfrm>
            <a:off x="1125634" y="6158196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&lt;BOS&gt;</a:t>
            </a:r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1785257" y="1711271"/>
            <a:ext cx="1813541" cy="4446925"/>
            <a:chOff x="1785257" y="1711271"/>
            <a:chExt cx="1813541" cy="4446925"/>
          </a:xfrm>
        </p:grpSpPr>
        <p:cxnSp>
          <p:nvCxnSpPr>
            <p:cNvPr id="395" name="Straight Arrow Connector 394"/>
            <p:cNvCxnSpPr/>
            <p:nvPr/>
          </p:nvCxnSpPr>
          <p:spPr>
            <a:xfrm flipV="1">
              <a:off x="1785257" y="5353226"/>
              <a:ext cx="686496" cy="804970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10"/>
            <p:cNvGrpSpPr/>
            <p:nvPr/>
          </p:nvGrpSpPr>
          <p:grpSpPr>
            <a:xfrm>
              <a:off x="2458009" y="3168467"/>
              <a:ext cx="364641" cy="1131683"/>
              <a:chOff x="3868798" y="799145"/>
              <a:chExt cx="641196" cy="3897351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Triangle 4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riangle 5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riangle 6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Triangle 7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riangle 8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riangle 9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2435740" y="4696877"/>
              <a:ext cx="422902" cy="1084653"/>
              <a:chOff x="2201634" y="201961"/>
              <a:chExt cx="652402" cy="2125603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9" name="Straight Arrow Connector 48"/>
            <p:cNvCxnSpPr/>
            <p:nvPr/>
          </p:nvCxnSpPr>
          <p:spPr>
            <a:xfrm flipH="1" flipV="1">
              <a:off x="2643436" y="4314181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V="1">
              <a:off x="2895005" y="3715388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H="1" flipV="1">
              <a:off x="2640275" y="2806343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3" name="Group 142"/>
            <p:cNvGrpSpPr/>
            <p:nvPr/>
          </p:nvGrpSpPr>
          <p:grpSpPr>
            <a:xfrm>
              <a:off x="2452205" y="1711271"/>
              <a:ext cx="364641" cy="1131683"/>
              <a:chOff x="3868798" y="799145"/>
              <a:chExt cx="641196" cy="3897351"/>
            </a:xfrm>
          </p:grpSpPr>
          <p:sp>
            <p:nvSpPr>
              <p:cNvPr id="144" name="Rectangle 143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Triangle 144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Triangle 145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Triangle 147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Triangle 148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Triangle 149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Triangle 150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3" name="Straight Arrow Connector 152"/>
            <p:cNvCxnSpPr/>
            <p:nvPr/>
          </p:nvCxnSpPr>
          <p:spPr>
            <a:xfrm flipV="1">
              <a:off x="2848605" y="2311674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0" name="Group 199"/>
          <p:cNvGrpSpPr/>
          <p:nvPr/>
        </p:nvGrpSpPr>
        <p:grpSpPr>
          <a:xfrm>
            <a:off x="3122236" y="1774082"/>
            <a:ext cx="1813541" cy="4446925"/>
            <a:chOff x="1785257" y="1711271"/>
            <a:chExt cx="1813541" cy="4446925"/>
          </a:xfrm>
        </p:grpSpPr>
        <p:cxnSp>
          <p:nvCxnSpPr>
            <p:cNvPr id="283" name="Straight Arrow Connector 282"/>
            <p:cNvCxnSpPr/>
            <p:nvPr/>
          </p:nvCxnSpPr>
          <p:spPr>
            <a:xfrm flipV="1">
              <a:off x="1785257" y="5353226"/>
              <a:ext cx="686496" cy="804970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4" name="Group 283"/>
            <p:cNvGrpSpPr/>
            <p:nvPr/>
          </p:nvGrpSpPr>
          <p:grpSpPr>
            <a:xfrm>
              <a:off x="2458009" y="3168467"/>
              <a:ext cx="364641" cy="1131683"/>
              <a:chOff x="3868798" y="799145"/>
              <a:chExt cx="641196" cy="3897351"/>
            </a:xfrm>
          </p:grpSpPr>
          <p:sp>
            <p:nvSpPr>
              <p:cNvPr id="302" name="Rectangle 301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3" name="Triangle 302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4" name="Triangle 303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Triangle 304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6" name="Triangle 305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7" name="Triangle 306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8" name="Triangle 307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5" name="Group 284"/>
            <p:cNvGrpSpPr/>
            <p:nvPr/>
          </p:nvGrpSpPr>
          <p:grpSpPr>
            <a:xfrm>
              <a:off x="2435740" y="4696877"/>
              <a:ext cx="422902" cy="1084653"/>
              <a:chOff x="2201634" y="201961"/>
              <a:chExt cx="652402" cy="2125603"/>
            </a:xfrm>
          </p:grpSpPr>
          <p:sp>
            <p:nvSpPr>
              <p:cNvPr id="298" name="Rectangle 297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Oval 298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Oval 299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Oval 300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6" name="Straight Arrow Connector 285"/>
            <p:cNvCxnSpPr/>
            <p:nvPr/>
          </p:nvCxnSpPr>
          <p:spPr>
            <a:xfrm flipH="1" flipV="1">
              <a:off x="2643436" y="4314181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Arrow Connector 286"/>
            <p:cNvCxnSpPr/>
            <p:nvPr/>
          </p:nvCxnSpPr>
          <p:spPr>
            <a:xfrm flipV="1">
              <a:off x="2895005" y="3715388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Arrow Connector 287"/>
            <p:cNvCxnSpPr/>
            <p:nvPr/>
          </p:nvCxnSpPr>
          <p:spPr>
            <a:xfrm flipH="1" flipV="1">
              <a:off x="2640275" y="2806343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9" name="Group 288"/>
            <p:cNvGrpSpPr/>
            <p:nvPr/>
          </p:nvGrpSpPr>
          <p:grpSpPr>
            <a:xfrm>
              <a:off x="2452205" y="1711271"/>
              <a:ext cx="364641" cy="1131683"/>
              <a:chOff x="3868798" y="799145"/>
              <a:chExt cx="641196" cy="3897351"/>
            </a:xfrm>
          </p:grpSpPr>
          <p:sp>
            <p:nvSpPr>
              <p:cNvPr id="291" name="Rectangle 290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2" name="Triangle 291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3" name="Triangle 292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4" name="Triangle 293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5" name="Triangle 294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6" name="Triangle 295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7" name="Triangle 296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90" name="Straight Arrow Connector 289"/>
            <p:cNvCxnSpPr/>
            <p:nvPr/>
          </p:nvCxnSpPr>
          <p:spPr>
            <a:xfrm flipV="1">
              <a:off x="2848605" y="2311674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9" name="Group 308"/>
          <p:cNvGrpSpPr/>
          <p:nvPr/>
        </p:nvGrpSpPr>
        <p:grpSpPr>
          <a:xfrm>
            <a:off x="4506793" y="1807576"/>
            <a:ext cx="1813541" cy="4446925"/>
            <a:chOff x="1785257" y="1711271"/>
            <a:chExt cx="1813541" cy="4446925"/>
          </a:xfrm>
        </p:grpSpPr>
        <p:cxnSp>
          <p:nvCxnSpPr>
            <p:cNvPr id="311" name="Straight Arrow Connector 310"/>
            <p:cNvCxnSpPr/>
            <p:nvPr/>
          </p:nvCxnSpPr>
          <p:spPr>
            <a:xfrm flipV="1">
              <a:off x="1785257" y="5353226"/>
              <a:ext cx="686496" cy="804970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2" name="Group 311"/>
            <p:cNvGrpSpPr/>
            <p:nvPr/>
          </p:nvGrpSpPr>
          <p:grpSpPr>
            <a:xfrm>
              <a:off x="2458009" y="3168467"/>
              <a:ext cx="364641" cy="1131683"/>
              <a:chOff x="3868798" y="799145"/>
              <a:chExt cx="641196" cy="3897351"/>
            </a:xfrm>
          </p:grpSpPr>
          <p:sp>
            <p:nvSpPr>
              <p:cNvPr id="330" name="Rectangle 329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1" name="Triangle 330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2" name="Triangle 331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3" name="Triangle 332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4" name="Triangle 333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5" name="Triangle 334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6" name="Triangle 335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3" name="Group 312"/>
            <p:cNvGrpSpPr/>
            <p:nvPr/>
          </p:nvGrpSpPr>
          <p:grpSpPr>
            <a:xfrm>
              <a:off x="2435740" y="4696877"/>
              <a:ext cx="422902" cy="1084653"/>
              <a:chOff x="2201634" y="201961"/>
              <a:chExt cx="652402" cy="2125603"/>
            </a:xfrm>
          </p:grpSpPr>
          <p:sp>
            <p:nvSpPr>
              <p:cNvPr id="326" name="Rectangle 325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7" name="Oval 326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8" name="Oval 327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9" name="Oval 328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4" name="Straight Arrow Connector 313"/>
            <p:cNvCxnSpPr/>
            <p:nvPr/>
          </p:nvCxnSpPr>
          <p:spPr>
            <a:xfrm flipH="1" flipV="1">
              <a:off x="2643436" y="4314181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Arrow Connector 314"/>
            <p:cNvCxnSpPr/>
            <p:nvPr/>
          </p:nvCxnSpPr>
          <p:spPr>
            <a:xfrm flipV="1">
              <a:off x="2895005" y="3715388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Arrow Connector 315"/>
            <p:cNvCxnSpPr/>
            <p:nvPr/>
          </p:nvCxnSpPr>
          <p:spPr>
            <a:xfrm flipH="1" flipV="1">
              <a:off x="2640275" y="2806343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7" name="Group 316"/>
            <p:cNvGrpSpPr/>
            <p:nvPr/>
          </p:nvGrpSpPr>
          <p:grpSpPr>
            <a:xfrm>
              <a:off x="2452205" y="1711271"/>
              <a:ext cx="364641" cy="1131683"/>
              <a:chOff x="3868798" y="799145"/>
              <a:chExt cx="641196" cy="3897351"/>
            </a:xfrm>
          </p:grpSpPr>
          <p:sp>
            <p:nvSpPr>
              <p:cNvPr id="319" name="Rectangle 318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0" name="Triangle 319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1" name="Triangle 320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2" name="Triangle 321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3" name="Triangle 322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4" name="Triangle 323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Triangle 324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8" name="Straight Arrow Connector 317"/>
            <p:cNvCxnSpPr/>
            <p:nvPr/>
          </p:nvCxnSpPr>
          <p:spPr>
            <a:xfrm flipV="1">
              <a:off x="2848605" y="2311674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7" name="Group 336"/>
          <p:cNvGrpSpPr/>
          <p:nvPr/>
        </p:nvGrpSpPr>
        <p:grpSpPr>
          <a:xfrm>
            <a:off x="5860450" y="1821492"/>
            <a:ext cx="1813541" cy="4446925"/>
            <a:chOff x="1785257" y="1711271"/>
            <a:chExt cx="1813541" cy="4446925"/>
          </a:xfrm>
        </p:grpSpPr>
        <p:cxnSp>
          <p:nvCxnSpPr>
            <p:cNvPr id="339" name="Straight Arrow Connector 338"/>
            <p:cNvCxnSpPr/>
            <p:nvPr/>
          </p:nvCxnSpPr>
          <p:spPr>
            <a:xfrm flipV="1">
              <a:off x="1785257" y="5353226"/>
              <a:ext cx="686496" cy="804970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0" name="Group 339"/>
            <p:cNvGrpSpPr/>
            <p:nvPr/>
          </p:nvGrpSpPr>
          <p:grpSpPr>
            <a:xfrm>
              <a:off x="2458009" y="3168467"/>
              <a:ext cx="364641" cy="1131683"/>
              <a:chOff x="3868798" y="799145"/>
              <a:chExt cx="641196" cy="3897351"/>
            </a:xfrm>
          </p:grpSpPr>
          <p:sp>
            <p:nvSpPr>
              <p:cNvPr id="358" name="Rectangle 357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9" name="Triangle 358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0" name="Triangle 359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1" name="Triangle 360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2" name="Triangle 361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3" name="Triangle 362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4" name="Triangle 363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1" name="Group 340"/>
            <p:cNvGrpSpPr/>
            <p:nvPr/>
          </p:nvGrpSpPr>
          <p:grpSpPr>
            <a:xfrm>
              <a:off x="2435740" y="4696877"/>
              <a:ext cx="422902" cy="1084653"/>
              <a:chOff x="2201634" y="201961"/>
              <a:chExt cx="652402" cy="2125603"/>
            </a:xfrm>
          </p:grpSpPr>
          <p:sp>
            <p:nvSpPr>
              <p:cNvPr id="354" name="Rectangle 353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5" name="Oval 354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6" name="Oval 355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7" name="Oval 356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42" name="Straight Arrow Connector 341"/>
            <p:cNvCxnSpPr/>
            <p:nvPr/>
          </p:nvCxnSpPr>
          <p:spPr>
            <a:xfrm flipH="1" flipV="1">
              <a:off x="2643436" y="4314181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Arrow Connector 342"/>
            <p:cNvCxnSpPr/>
            <p:nvPr/>
          </p:nvCxnSpPr>
          <p:spPr>
            <a:xfrm flipV="1">
              <a:off x="2895005" y="3715388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Arrow Connector 343"/>
            <p:cNvCxnSpPr/>
            <p:nvPr/>
          </p:nvCxnSpPr>
          <p:spPr>
            <a:xfrm flipH="1" flipV="1">
              <a:off x="2640275" y="2806343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5" name="Group 344"/>
            <p:cNvGrpSpPr/>
            <p:nvPr/>
          </p:nvGrpSpPr>
          <p:grpSpPr>
            <a:xfrm>
              <a:off x="2452205" y="1711271"/>
              <a:ext cx="364641" cy="1131683"/>
              <a:chOff x="3868798" y="799145"/>
              <a:chExt cx="641196" cy="3897351"/>
            </a:xfrm>
          </p:grpSpPr>
          <p:sp>
            <p:nvSpPr>
              <p:cNvPr id="347" name="Rectangle 346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8" name="Triangle 347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9" name="Triangle 348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0" name="Triangle 349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1" name="Triangle 350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2" name="Triangle 351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3" name="Triangle 352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46" name="Straight Arrow Connector 345"/>
            <p:cNvCxnSpPr/>
            <p:nvPr/>
          </p:nvCxnSpPr>
          <p:spPr>
            <a:xfrm flipV="1">
              <a:off x="2848605" y="2311674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5" name="Group 364"/>
          <p:cNvGrpSpPr/>
          <p:nvPr/>
        </p:nvGrpSpPr>
        <p:grpSpPr>
          <a:xfrm>
            <a:off x="7107381" y="1806520"/>
            <a:ext cx="1813541" cy="4446925"/>
            <a:chOff x="1785257" y="1711271"/>
            <a:chExt cx="1813541" cy="4446925"/>
          </a:xfrm>
        </p:grpSpPr>
        <p:cxnSp>
          <p:nvCxnSpPr>
            <p:cNvPr id="367" name="Straight Arrow Connector 366"/>
            <p:cNvCxnSpPr/>
            <p:nvPr/>
          </p:nvCxnSpPr>
          <p:spPr>
            <a:xfrm flipV="1">
              <a:off x="1785257" y="5353226"/>
              <a:ext cx="686496" cy="804970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8" name="Group 367"/>
            <p:cNvGrpSpPr/>
            <p:nvPr/>
          </p:nvGrpSpPr>
          <p:grpSpPr>
            <a:xfrm>
              <a:off x="2458009" y="3168467"/>
              <a:ext cx="364641" cy="1131683"/>
              <a:chOff x="3868798" y="799145"/>
              <a:chExt cx="641196" cy="3897351"/>
            </a:xfrm>
          </p:grpSpPr>
          <p:sp>
            <p:nvSpPr>
              <p:cNvPr id="388" name="Rectangle 387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9" name="Triangle 388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0" name="Triangle 389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1" name="Triangle 390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2" name="Triangle 391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3" name="Triangle 392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5" name="Triangle 414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9" name="Group 368"/>
            <p:cNvGrpSpPr/>
            <p:nvPr/>
          </p:nvGrpSpPr>
          <p:grpSpPr>
            <a:xfrm>
              <a:off x="2435740" y="4696877"/>
              <a:ext cx="422902" cy="1084653"/>
              <a:chOff x="2201634" y="201961"/>
              <a:chExt cx="652402" cy="2125603"/>
            </a:xfrm>
          </p:grpSpPr>
          <p:sp>
            <p:nvSpPr>
              <p:cNvPr id="384" name="Rectangle 383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5" name="Oval 384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6" name="Oval 385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7" name="Oval 386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70" name="Straight Arrow Connector 369"/>
            <p:cNvCxnSpPr/>
            <p:nvPr/>
          </p:nvCxnSpPr>
          <p:spPr>
            <a:xfrm flipH="1" flipV="1">
              <a:off x="2643436" y="4314181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Arrow Connector 370"/>
            <p:cNvCxnSpPr/>
            <p:nvPr/>
          </p:nvCxnSpPr>
          <p:spPr>
            <a:xfrm flipV="1">
              <a:off x="2895005" y="3715388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Arrow Connector 372"/>
            <p:cNvCxnSpPr/>
            <p:nvPr/>
          </p:nvCxnSpPr>
          <p:spPr>
            <a:xfrm flipH="1" flipV="1">
              <a:off x="2640275" y="2806343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4" name="Group 373"/>
            <p:cNvGrpSpPr/>
            <p:nvPr/>
          </p:nvGrpSpPr>
          <p:grpSpPr>
            <a:xfrm>
              <a:off x="2452205" y="1711271"/>
              <a:ext cx="364641" cy="1131683"/>
              <a:chOff x="3868798" y="799145"/>
              <a:chExt cx="641196" cy="3897351"/>
            </a:xfrm>
          </p:grpSpPr>
          <p:sp>
            <p:nvSpPr>
              <p:cNvPr id="377" name="Rectangle 376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8" name="Triangle 377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9" name="Triangle 378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0" name="Triangle 379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1" name="Triangle 380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2" name="Triangle 381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3" name="Triangle 382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76" name="Straight Arrow Connector 375"/>
            <p:cNvCxnSpPr/>
            <p:nvPr/>
          </p:nvCxnSpPr>
          <p:spPr>
            <a:xfrm flipV="1">
              <a:off x="2848605" y="2311674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6" name="Group 415"/>
          <p:cNvGrpSpPr/>
          <p:nvPr/>
        </p:nvGrpSpPr>
        <p:grpSpPr>
          <a:xfrm>
            <a:off x="8341712" y="1905722"/>
            <a:ext cx="1813541" cy="4446925"/>
            <a:chOff x="1785257" y="1711271"/>
            <a:chExt cx="1813541" cy="4446925"/>
          </a:xfrm>
        </p:grpSpPr>
        <p:cxnSp>
          <p:nvCxnSpPr>
            <p:cNvPr id="417" name="Straight Arrow Connector 416"/>
            <p:cNvCxnSpPr/>
            <p:nvPr/>
          </p:nvCxnSpPr>
          <p:spPr>
            <a:xfrm flipV="1">
              <a:off x="1785257" y="5353226"/>
              <a:ext cx="686496" cy="804970"/>
            </a:xfrm>
            <a:prstGeom prst="straightConnector1">
              <a:avLst/>
            </a:prstGeom>
            <a:ln w="508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18" name="Group 417"/>
            <p:cNvGrpSpPr/>
            <p:nvPr/>
          </p:nvGrpSpPr>
          <p:grpSpPr>
            <a:xfrm>
              <a:off x="2458009" y="3168467"/>
              <a:ext cx="364641" cy="1131683"/>
              <a:chOff x="3868798" y="799145"/>
              <a:chExt cx="641196" cy="3897351"/>
            </a:xfrm>
          </p:grpSpPr>
          <p:sp>
            <p:nvSpPr>
              <p:cNvPr id="436" name="Rectangle 435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7" name="Triangle 436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8" name="Triangle 437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9" name="Triangle 438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0" name="Triangle 439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1" name="Triangle 440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2" name="Triangle 441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9" name="Group 418"/>
            <p:cNvGrpSpPr/>
            <p:nvPr/>
          </p:nvGrpSpPr>
          <p:grpSpPr>
            <a:xfrm>
              <a:off x="2435740" y="4696877"/>
              <a:ext cx="422902" cy="1084653"/>
              <a:chOff x="2201634" y="201961"/>
              <a:chExt cx="652402" cy="2125603"/>
            </a:xfrm>
          </p:grpSpPr>
          <p:sp>
            <p:nvSpPr>
              <p:cNvPr id="432" name="Rectangle 431"/>
              <p:cNvSpPr/>
              <p:nvPr/>
            </p:nvSpPr>
            <p:spPr>
              <a:xfrm>
                <a:off x="2201634" y="201961"/>
                <a:ext cx="652402" cy="212560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3" name="Oval 432"/>
              <p:cNvSpPr/>
              <p:nvPr/>
            </p:nvSpPr>
            <p:spPr>
              <a:xfrm>
                <a:off x="2298204" y="395711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4" name="Oval 433"/>
              <p:cNvSpPr/>
              <p:nvPr/>
            </p:nvSpPr>
            <p:spPr>
              <a:xfrm>
                <a:off x="2298014" y="1746492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5" name="Oval 434"/>
              <p:cNvSpPr/>
              <p:nvPr/>
            </p:nvSpPr>
            <p:spPr>
              <a:xfrm>
                <a:off x="2298014" y="1042278"/>
                <a:ext cx="448056" cy="452581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0" name="Straight Arrow Connector 419"/>
            <p:cNvCxnSpPr/>
            <p:nvPr/>
          </p:nvCxnSpPr>
          <p:spPr>
            <a:xfrm flipH="1" flipV="1">
              <a:off x="2643436" y="4314181"/>
              <a:ext cx="1414" cy="386395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Arrow Connector 420"/>
            <p:cNvCxnSpPr/>
            <p:nvPr/>
          </p:nvCxnSpPr>
          <p:spPr>
            <a:xfrm flipV="1">
              <a:off x="2895005" y="3715388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Arrow Connector 421"/>
            <p:cNvCxnSpPr/>
            <p:nvPr/>
          </p:nvCxnSpPr>
          <p:spPr>
            <a:xfrm flipH="1" flipV="1">
              <a:off x="2640275" y="2806343"/>
              <a:ext cx="22267" cy="344076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3" name="Group 422"/>
            <p:cNvGrpSpPr/>
            <p:nvPr/>
          </p:nvGrpSpPr>
          <p:grpSpPr>
            <a:xfrm>
              <a:off x="2452205" y="1711271"/>
              <a:ext cx="364641" cy="1131683"/>
              <a:chOff x="3868798" y="799145"/>
              <a:chExt cx="641196" cy="3897351"/>
            </a:xfrm>
          </p:grpSpPr>
          <p:sp>
            <p:nvSpPr>
              <p:cNvPr id="425" name="Rectangle 424"/>
              <p:cNvSpPr/>
              <p:nvPr/>
            </p:nvSpPr>
            <p:spPr>
              <a:xfrm>
                <a:off x="3868798" y="799145"/>
                <a:ext cx="641196" cy="38973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6" name="Triangle 425"/>
              <p:cNvSpPr/>
              <p:nvPr/>
            </p:nvSpPr>
            <p:spPr>
              <a:xfrm>
                <a:off x="3965463" y="914494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7" name="Triangle 426"/>
              <p:cNvSpPr/>
              <p:nvPr/>
            </p:nvSpPr>
            <p:spPr>
              <a:xfrm>
                <a:off x="3965273" y="2265275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8" name="Triangle 427"/>
              <p:cNvSpPr/>
              <p:nvPr/>
            </p:nvSpPr>
            <p:spPr>
              <a:xfrm>
                <a:off x="3965463" y="4002650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9" name="Triangle 428"/>
              <p:cNvSpPr/>
              <p:nvPr/>
            </p:nvSpPr>
            <p:spPr>
              <a:xfrm>
                <a:off x="3965273" y="1561061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0" name="Triangle 429"/>
              <p:cNvSpPr/>
              <p:nvPr/>
            </p:nvSpPr>
            <p:spPr>
              <a:xfrm>
                <a:off x="3965273" y="2835486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1" name="Triangle 430"/>
              <p:cNvSpPr/>
              <p:nvPr/>
            </p:nvSpPr>
            <p:spPr>
              <a:xfrm>
                <a:off x="3965273" y="3428079"/>
                <a:ext cx="448056" cy="452581"/>
              </a:xfrm>
              <a:prstGeom prst="triangl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24" name="Straight Arrow Connector 423"/>
            <p:cNvCxnSpPr/>
            <p:nvPr/>
          </p:nvCxnSpPr>
          <p:spPr>
            <a:xfrm flipV="1">
              <a:off x="2848605" y="2311674"/>
              <a:ext cx="703793" cy="10051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781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3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151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53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04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30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02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71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19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42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29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V="1">
            <a:off x="5588000" y="6458857"/>
            <a:ext cx="3962400" cy="29029"/>
          </a:xfrm>
          <a:prstGeom prst="line">
            <a:avLst/>
          </a:prstGeom>
          <a:ln w="3810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950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MT is a fast-evolving area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RNN-free approaches</a:t>
            </a:r>
          </a:p>
          <a:p>
            <a:r>
              <a:rPr lang="en-US" dirty="0" smtClean="0"/>
              <a:t>Character-based models to avoid out-of-vocabulary issues</a:t>
            </a:r>
          </a:p>
          <a:p>
            <a:r>
              <a:rPr lang="en-US" dirty="0" smtClean="0"/>
              <a:t>Unified encoder-decoder for 'zero shot' translation</a:t>
            </a:r>
          </a:p>
          <a:p>
            <a:r>
              <a:rPr lang="en-US" dirty="0" smtClean="0"/>
              <a:t>Translation without parallel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39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3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size important: NMT needs more data than non-neural SMT before it is competitive</a:t>
            </a:r>
          </a:p>
          <a:p>
            <a:r>
              <a:rPr lang="en-US" dirty="0" smtClean="0"/>
              <a:t>Domain issues: NMT can go spectacularly wrong when domain suddenly shifts</a:t>
            </a:r>
          </a:p>
          <a:p>
            <a:r>
              <a:rPr lang="en-US" dirty="0" smtClean="0"/>
              <a:t>Noise: NMT is more bothered by noisy training data (non-parallel, non-fluent) than non-neural SMT</a:t>
            </a:r>
          </a:p>
          <a:p>
            <a:r>
              <a:rPr lang="en-US" dirty="0" smtClean="0"/>
              <a:t>Evaluation may be fooled by fluency in lieu of adequacy</a:t>
            </a:r>
          </a:p>
          <a:p>
            <a:pPr lvl="1"/>
            <a:r>
              <a:rPr lang="en-US" dirty="0" smtClean="0"/>
              <a:t>big chunks of meaning can be skipped; new meaning can be inserted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65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50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Mismatch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386" y="1416050"/>
            <a:ext cx="7897228" cy="45783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76343" y="6096000"/>
            <a:ext cx="2420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Koehn and Knowles, '17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3486" y="2741613"/>
            <a:ext cx="1403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green = NMT</a:t>
            </a:r>
          </a:p>
          <a:p>
            <a:r>
              <a:rPr lang="en-US" dirty="0" smtClean="0"/>
              <a:t>blue = PBMT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634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197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9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Solutions to these problems: Use best of both worlds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Add NMT scores as a feature in SMT</a:t>
            </a:r>
          </a:p>
          <a:p>
            <a:r>
              <a:rPr lang="en-US" dirty="0" smtClean="0"/>
              <a:t>Train NMT to directly predict word alignments</a:t>
            </a:r>
          </a:p>
          <a:p>
            <a:r>
              <a:rPr lang="en-US" dirty="0" smtClean="0"/>
              <a:t>Add coverage vector to NMT to ensure the source is all translated</a:t>
            </a:r>
          </a:p>
          <a:p>
            <a:r>
              <a:rPr lang="en-US" dirty="0" smtClean="0"/>
              <a:t>Train NMT to generate syntax trees with translation</a:t>
            </a:r>
          </a:p>
          <a:p>
            <a:r>
              <a:rPr lang="en-US" dirty="0" smtClean="0"/>
              <a:t>Learn to choose between SMT/NMT output</a:t>
            </a:r>
          </a:p>
          <a:p>
            <a:r>
              <a:rPr lang="en-US" dirty="0" smtClean="0"/>
              <a:t>Allow hand-crafted rules to direct NMT/SMT decoding for certain parts of a translation</a:t>
            </a:r>
          </a:p>
          <a:p>
            <a:r>
              <a:rPr lang="en-US" dirty="0" smtClean="0"/>
              <a:t>...</a:t>
            </a:r>
          </a:p>
          <a:p>
            <a:pPr lvl="1"/>
            <a:r>
              <a:rPr lang="en-US" dirty="0" smtClean="0"/>
              <a:t>It's still a wide open field!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6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Machine Translation is the oldest NLP application and also one of the most active</a:t>
            </a:r>
          </a:p>
          <a:p>
            <a:r>
              <a:rPr lang="en-US" dirty="0" smtClean="0"/>
              <a:t>Old days: lots of linguistic insight and hand crafted rules</a:t>
            </a:r>
          </a:p>
          <a:p>
            <a:r>
              <a:rPr lang="en-US" dirty="0"/>
              <a:t>9</a:t>
            </a:r>
            <a:r>
              <a:rPr lang="en-US" dirty="0" smtClean="0"/>
              <a:t>0s: throw away linguistics, rely on corpora and 'pure' models</a:t>
            </a:r>
          </a:p>
          <a:p>
            <a:r>
              <a:rPr lang="en-US" dirty="0" smtClean="0"/>
              <a:t>early 2000s: a bunch of engineering, less 'pure' (discriminative) models</a:t>
            </a:r>
          </a:p>
          <a:p>
            <a:r>
              <a:rPr lang="en-US" dirty="0" smtClean="0"/>
              <a:t>mid 2000s: add linguistics, even more engineering</a:t>
            </a:r>
          </a:p>
          <a:p>
            <a:r>
              <a:rPr lang="en-US" dirty="0" smtClean="0"/>
              <a:t>2014: throw away all that, rely just on data and 'pure' models</a:t>
            </a:r>
          </a:p>
          <a:p>
            <a:r>
              <a:rPr lang="en-US" dirty="0" smtClean="0"/>
              <a:t>2017+: old stuff creeping back in?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81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018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2572</TotalTime>
  <Words>1207</Words>
  <Application>Microsoft Macintosh PowerPoint</Application>
  <PresentationFormat>Widescreen</PresentationFormat>
  <Paragraphs>316</Paragraphs>
  <Slides>76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2" baseType="lpstr">
      <vt:lpstr>Calibri</vt:lpstr>
      <vt:lpstr>Calibri Light</vt:lpstr>
      <vt:lpstr>Cambria Math</vt:lpstr>
      <vt:lpstr>Mangal</vt:lpstr>
      <vt:lpstr>Arial</vt:lpstr>
      <vt:lpstr>Office Theme</vt:lpstr>
      <vt:lpstr>Lecture 22: Machine Translation: Syntax and Neural</vt:lpstr>
      <vt:lpstr>Syntax: Add more linguistic information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Relative Regularities Between Languages</vt:lpstr>
      <vt:lpstr>Relative Regularities Between Languages</vt:lpstr>
      <vt:lpstr>It's tough to capture this with PBMT</vt:lpstr>
      <vt:lpstr>PowerPoint Presentation</vt:lpstr>
      <vt:lpstr>Hierarchical language structure can be induced from word alignments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About Explicit Syntax?</vt:lpstr>
      <vt:lpstr>PowerPoint Presentation</vt:lpstr>
      <vt:lpstr>Problems with Syntax on Source and Target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Decoding</vt:lpstr>
      <vt:lpstr>It's a lot like parsing, with extra annotation that explains how the English side is built</vt:lpstr>
      <vt:lpstr>It's a lot like parsing, with extra annotation that explains how the English side is built</vt:lpstr>
      <vt:lpstr>It's a lot like parsing, with extra annotation that explains how the English side is built</vt:lpstr>
      <vt:lpstr>It's a lot like parsing, with extra annotation that explains how the English side is built</vt:lpstr>
      <vt:lpstr>It's a lot like parsing, with extra annotation that explains how the English side is built</vt:lpstr>
      <vt:lpstr>It's a lot like parsing, with extra annotation that explains how the English side is built</vt:lpstr>
      <vt:lpstr>It's a lot like parsing, with extra annotation that explains how the English side is built</vt:lpstr>
      <vt:lpstr>It's a lot like parsing, with extra annotation that explains how the English side is built</vt:lpstr>
      <vt:lpstr>It's a lot like parsing, with extra annotation that explains how the English side is built</vt:lpstr>
      <vt:lpstr>It's a lot like parsing, with extra annotation that explains how the English side is built</vt:lpstr>
      <vt:lpstr>Neural: Remove all linguistic information</vt:lpstr>
      <vt:lpstr>PowerPoint Presentation</vt:lpstr>
      <vt:lpstr>Recall: RNNs</vt:lpstr>
      <vt:lpstr>PowerPoint Presentation</vt:lpstr>
      <vt:lpstr>PowerPoint Presentation</vt:lpstr>
      <vt:lpstr>PowerPoint Presentation</vt:lpstr>
      <vt:lpstr>PowerPoint Presentation</vt:lpstr>
      <vt:lpstr>Unrolled View of RNN</vt:lpstr>
      <vt:lpstr>Unrolled View of RNN (2-layer)</vt:lpstr>
      <vt:lpstr>RNN when input is given (no need to consult output layer)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Neural MT is a fast-evolving area</vt:lpstr>
      <vt:lpstr>Challenges</vt:lpstr>
      <vt:lpstr>PowerPoint Presentation</vt:lpstr>
      <vt:lpstr>Domain Mismatch</vt:lpstr>
      <vt:lpstr>PowerPoint Presentation</vt:lpstr>
      <vt:lpstr>PowerPoint Presentation</vt:lpstr>
      <vt:lpstr>Solutions to these problems: Use best of both worlds </vt:lpstr>
      <vt:lpstr>Summary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22: Machine Translation: Syntax and Neural</dc:title>
  <dc:creator>Microsoft Office User</dc:creator>
  <cp:lastModifiedBy>Microsoft Office User</cp:lastModifiedBy>
  <cp:revision>41</cp:revision>
  <dcterms:created xsi:type="dcterms:W3CDTF">2017-11-09T01:09:49Z</dcterms:created>
  <dcterms:modified xsi:type="dcterms:W3CDTF">2017-11-15T13:10:51Z</dcterms:modified>
</cp:coreProperties>
</file>

<file path=docProps/thumbnail.jpeg>
</file>